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</p:sldMasterIdLst>
  <p:notesMasterIdLst>
    <p:notesMasterId r:id="rId67"/>
  </p:notesMasterIdLst>
  <p:sldIdLst>
    <p:sldId id="256" r:id="rId2"/>
    <p:sldId id="260" r:id="rId3"/>
    <p:sldId id="395" r:id="rId4"/>
    <p:sldId id="415" r:id="rId5"/>
    <p:sldId id="261" r:id="rId6"/>
    <p:sldId id="328" r:id="rId7"/>
    <p:sldId id="362" r:id="rId8"/>
    <p:sldId id="363" r:id="rId9"/>
    <p:sldId id="364" r:id="rId10"/>
    <p:sldId id="413" r:id="rId11"/>
    <p:sldId id="365" r:id="rId12"/>
    <p:sldId id="367" r:id="rId13"/>
    <p:sldId id="267" r:id="rId14"/>
    <p:sldId id="268" r:id="rId15"/>
    <p:sldId id="369" r:id="rId16"/>
    <p:sldId id="329" r:id="rId17"/>
    <p:sldId id="317" r:id="rId18"/>
    <p:sldId id="388" r:id="rId19"/>
    <p:sldId id="274" r:id="rId20"/>
    <p:sldId id="275" r:id="rId21"/>
    <p:sldId id="321" r:id="rId22"/>
    <p:sldId id="322" r:id="rId23"/>
    <p:sldId id="374" r:id="rId24"/>
    <p:sldId id="276" r:id="rId25"/>
    <p:sldId id="370" r:id="rId26"/>
    <p:sldId id="371" r:id="rId27"/>
    <p:sldId id="373" r:id="rId28"/>
    <p:sldId id="280" r:id="rId29"/>
    <p:sldId id="397" r:id="rId30"/>
    <p:sldId id="375" r:id="rId31"/>
    <p:sldId id="264" r:id="rId32"/>
    <p:sldId id="377" r:id="rId33"/>
    <p:sldId id="414" r:id="rId34"/>
    <p:sldId id="283" r:id="rId35"/>
    <p:sldId id="381" r:id="rId36"/>
    <p:sldId id="382" r:id="rId37"/>
    <p:sldId id="383" r:id="rId38"/>
    <p:sldId id="384" r:id="rId39"/>
    <p:sldId id="385" r:id="rId40"/>
    <p:sldId id="386" r:id="rId41"/>
    <p:sldId id="387" r:id="rId42"/>
    <p:sldId id="379" r:id="rId43"/>
    <p:sldId id="389" r:id="rId44"/>
    <p:sldId id="390" r:id="rId45"/>
    <p:sldId id="393" r:id="rId46"/>
    <p:sldId id="394" r:id="rId47"/>
    <p:sldId id="399" r:id="rId48"/>
    <p:sldId id="402" r:id="rId49"/>
    <p:sldId id="296" r:id="rId50"/>
    <p:sldId id="400" r:id="rId51"/>
    <p:sldId id="401" r:id="rId52"/>
    <p:sldId id="403" r:id="rId53"/>
    <p:sldId id="416" r:id="rId54"/>
    <p:sldId id="417" r:id="rId55"/>
    <p:sldId id="418" r:id="rId56"/>
    <p:sldId id="420" r:id="rId57"/>
    <p:sldId id="419" r:id="rId58"/>
    <p:sldId id="398" r:id="rId59"/>
    <p:sldId id="405" r:id="rId60"/>
    <p:sldId id="406" r:id="rId61"/>
    <p:sldId id="407" r:id="rId62"/>
    <p:sldId id="408" r:id="rId63"/>
    <p:sldId id="410" r:id="rId64"/>
    <p:sldId id="411" r:id="rId65"/>
    <p:sldId id="409" r:id="rId6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76320" autoAdjust="0"/>
  </p:normalViewPr>
  <p:slideViewPr>
    <p:cSldViewPr>
      <p:cViewPr varScale="1">
        <p:scale>
          <a:sx n="80" d="100"/>
          <a:sy n="80" d="100"/>
        </p:scale>
        <p:origin x="1266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09048-C3B9-C94E-BF1D-8DA89C8E5D08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201AF-7CEB-8546-A578-FFFAB94A9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72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7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62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11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30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FontTx/>
              <a:buNone/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99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88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05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93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23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15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83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Shape 8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9019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44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Shape 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0124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434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49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26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29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29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Shape 9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2762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00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98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1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52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60" name="Group 2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39938" name="Rectangle 2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9942" name="Rectangle 6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charset="0"/>
              </a:endParaRPr>
            </a:p>
          </p:txBody>
        </p:sp>
        <p:grpSp>
          <p:nvGrpSpPr>
            <p:cNvPr id="39958" name="Group 22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39943" name="Rectangle 7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44" name="Rectangle 8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45" name="Rectangle 9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46" name="Rectangle 10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47" name="Rectangle 11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48" name="Rectangle 12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49" name="Rectangle 13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50" name="Rectangle 14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51" name="Rectangle 15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52" name="Rectangle 16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</p:grpSp>
      </p:grpSp>
      <p:sp>
        <p:nvSpPr>
          <p:cNvPr id="39939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345327B2-C209-4E4A-8EAA-B38958A9C32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9953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39954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charset="0"/>
              <a:buNone/>
              <a:defRPr sz="3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455AA08-D56D-B246-BA5D-4F58219E7AA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42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CD327DB-E990-6140-9C23-D8194F85D6F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67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b="1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158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3A701F7-2A2C-254E-B660-8CFF06C5365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14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9A06E5E-41CB-7543-B286-A2D58140304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22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74E8D6F-348D-B842-8383-F72969700AB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0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AB636EC-CE01-6C4A-825C-C7F62972547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5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532785-702E-7A4E-819F-DB360D4F360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30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83905C7-22BB-2A40-9C44-6B9013D7DAC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33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4EDE745-50B4-F049-A26E-C3D5F70517F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8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C5D39B8-6D5C-B541-AF57-EA1902D199C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78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charset="0"/>
              </a:defRPr>
            </a:lvl1pPr>
          </a:lstStyle>
          <a:p>
            <a:fld id="{3C253F0E-7A75-E645-AA95-68BDD68B1524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8947" name="Group 35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38917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8918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8919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0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1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8922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3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8924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8925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38926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892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8929" name="Rectangle 1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0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charset="0"/>
        <a:buChar char="¨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¨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jmlr.org/papers/volume15/srivastava14a/srivastava14a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6KeG_i8CWE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deshpande3.github.io/adeshpande3.github.io/A-Beginner's-Guide-To-Understanding-Convolutional-Neural-Network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gif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hyperlink" Target="http://josephpcohen.com/w/visualizing-cnn-architectures-side-by-side-with-mxnet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arxiv.org/pdf/1301.3781.pdf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iRqypM7jb5Y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206.5533v2.pdf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.net/reading-list/" TargetMode="External"/><Relationship Id="rId2" Type="http://schemas.openxmlformats.org/officeDocument/2006/relationships/hyperlink" Target="http://www.deeplearningbook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ft6266h13.wordpress.com/home/resources/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Deep Learning in 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Zach Blanks</a:t>
            </a:r>
          </a:p>
          <a:p>
            <a:r>
              <a:rPr lang="en-US" dirty="0" smtClean="0"/>
              <a:t>MIT 15.S60</a:t>
            </a: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890" y="5144246"/>
            <a:ext cx="2908258" cy="130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7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1: Predict Boston House Prices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Goal</a:t>
            </a:r>
            <a:r>
              <a:rPr lang="en-US" dirty="0" smtClean="0"/>
              <a:t>: Understand intuitively how neural networks operate</a:t>
            </a:r>
          </a:p>
          <a:p>
            <a:r>
              <a:rPr lang="en-US" dirty="0" smtClean="0"/>
              <a:t>Introduce </a:t>
            </a:r>
            <a:r>
              <a:rPr lang="en-US" dirty="0" err="1" smtClean="0"/>
              <a:t>TensorFlow</a:t>
            </a:r>
            <a:r>
              <a:rPr lang="en-US" dirty="0" smtClean="0"/>
              <a:t>/</a:t>
            </a:r>
            <a:r>
              <a:rPr lang="en-US" dirty="0" err="1" smtClean="0"/>
              <a:t>Keras</a:t>
            </a:r>
            <a:r>
              <a:rPr lang="en-US" dirty="0" smtClean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42900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Perceptron:</a:t>
                </a:r>
              </a:p>
              <a:p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"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weights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";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b="1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"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bias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";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1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"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activation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function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"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0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 bwMode="auto">
              <a:xfrm>
                <a:off x="1143000" y="2362200"/>
                <a:ext cx="838200" cy="8382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2362200"/>
                <a:ext cx="838200" cy="8382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 bwMode="auto">
              <a:xfrm>
                <a:off x="1143000" y="4343400"/>
                <a:ext cx="838200" cy="8382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4343400"/>
                <a:ext cx="838200" cy="8382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3429000" y="3276600"/>
                <a:ext cx="1295400" cy="11430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2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0"/>
                        </a:rPr>
                        <m:t>𝜎</m:t>
                      </m:r>
                      <m:d>
                        <m:dPr>
                          <m:ctrlP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0" y="3276600"/>
                <a:ext cx="1295400" cy="1143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stCxn id="5" idx="7"/>
            <a:endCxn id="6" idx="1"/>
          </p:cNvCxnSpPr>
          <p:nvPr/>
        </p:nvCxnSpPr>
        <p:spPr bwMode="auto">
          <a:xfrm flipV="1">
            <a:off x="1858448" y="3848100"/>
            <a:ext cx="1570552" cy="618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4" idx="6"/>
            <a:endCxn id="6" idx="1"/>
          </p:cNvCxnSpPr>
          <p:nvPr/>
        </p:nvCxnSpPr>
        <p:spPr bwMode="auto">
          <a:xfrm>
            <a:off x="1981200" y="2781300"/>
            <a:ext cx="1447800" cy="1066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/>
              <p:cNvSpPr/>
              <p:nvPr/>
            </p:nvSpPr>
            <p:spPr bwMode="auto">
              <a:xfrm>
                <a:off x="1143000" y="5486400"/>
                <a:ext cx="838200" cy="8382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0"/>
                        </a:rPr>
                        <m:t>1</m:t>
                      </m:r>
                    </m:oMath>
                  </m:oMathPara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13" name="Oval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5486400"/>
                <a:ext cx="838200" cy="8382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13" idx="7"/>
            <a:endCxn id="6" idx="1"/>
          </p:cNvCxnSpPr>
          <p:nvPr/>
        </p:nvCxnSpPr>
        <p:spPr bwMode="auto">
          <a:xfrm flipV="1">
            <a:off x="1858448" y="3848100"/>
            <a:ext cx="1570552" cy="1761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/>
              <p:cNvSpPr/>
              <p:nvPr/>
            </p:nvSpPr>
            <p:spPr bwMode="auto">
              <a:xfrm>
                <a:off x="6400800" y="3429000"/>
                <a:ext cx="838200" cy="8382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</m:ctrlPr>
                        </m:accPr>
                        <m:e>
                          <m:r>
                            <a:rPr kumimoji="0" 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16" name="Oval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00800" y="3429000"/>
                <a:ext cx="838200" cy="838200"/>
              </a:xfrm>
              <a:prstGeom prst="ellipse">
                <a:avLst/>
              </a:prstGeom>
              <a:blipFill>
                <a:blip r:embed="rId6"/>
                <a:stretch>
                  <a:fillRect r="-5714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stCxn id="6" idx="3"/>
            <a:endCxn id="16" idx="2"/>
          </p:cNvCxnSpPr>
          <p:nvPr/>
        </p:nvCxnSpPr>
        <p:spPr bwMode="auto">
          <a:xfrm>
            <a:off x="4724400" y="3848100"/>
            <a:ext cx="16764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2272498">
                <a:off x="2262726" y="2852039"/>
                <a:ext cx="838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72498">
                <a:off x="2262726" y="2852039"/>
                <a:ext cx="838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 rot="20346120">
                <a:off x="2037708" y="3790527"/>
                <a:ext cx="838200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46120">
                <a:off x="2037708" y="3790527"/>
                <a:ext cx="838200" cy="3907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 rot="18856834">
                <a:off x="2209800" y="4852985"/>
                <a:ext cx="838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56834">
                <a:off x="2209800" y="4852985"/>
                <a:ext cx="8382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309980" y="3349079"/>
                <a:ext cx="516488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80" y="3349079"/>
                <a:ext cx="516488" cy="7694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5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01" y="1828800"/>
            <a:ext cx="6404598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Issue with Perceptrons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the data is not linearly separable?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950" y="3124200"/>
            <a:ext cx="25781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5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Multi-Layer Perceptrons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 bwMode="auto">
              <a:xfrm>
                <a:off x="1143000" y="2362200"/>
                <a:ext cx="685800" cy="6858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2362200"/>
                <a:ext cx="685800" cy="6858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 bwMode="auto">
              <a:xfrm>
                <a:off x="1143000" y="3810000"/>
                <a:ext cx="685800" cy="6858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3810000"/>
                <a:ext cx="685800" cy="6858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 bwMode="auto">
              <a:xfrm>
                <a:off x="1143000" y="4800600"/>
                <a:ext cx="685800" cy="6858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0"/>
                        </a:rPr>
                        <m:t>1</m:t>
                      </m:r>
                    </m:oMath>
                  </m:oMathPara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4800600"/>
                <a:ext cx="685800" cy="6858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 bwMode="auto">
          <a:xfrm>
            <a:off x="2895600" y="2705100"/>
            <a:ext cx="990600" cy="7239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A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95600" y="4076700"/>
            <a:ext cx="990600" cy="7239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B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227656" y="3040559"/>
                <a:ext cx="516488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656" y="3040559"/>
                <a:ext cx="516488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 bwMode="auto">
          <a:xfrm>
            <a:off x="4800600" y="3429000"/>
            <a:ext cx="990600" cy="7239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 bwMode="auto">
              <a:xfrm>
                <a:off x="7391400" y="3467100"/>
                <a:ext cx="685800" cy="6858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</m:ctrlPr>
                        </m:accPr>
                        <m:e>
                          <m:r>
                            <a:rPr kumimoji="0" 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1400" y="3467100"/>
                <a:ext cx="685800" cy="685800"/>
              </a:xfrm>
              <a:prstGeom prst="ellipse">
                <a:avLst/>
              </a:prstGeom>
              <a:blipFill>
                <a:blip r:embed="rId6"/>
                <a:stretch>
                  <a:fillRect r="-1754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stCxn id="10" idx="3"/>
            <a:endCxn id="11" idx="2"/>
          </p:cNvCxnSpPr>
          <p:nvPr/>
        </p:nvCxnSpPr>
        <p:spPr bwMode="auto">
          <a:xfrm>
            <a:off x="5791200" y="3790950"/>
            <a:ext cx="1600200" cy="190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>
            <a:stCxn id="7" idx="3"/>
            <a:endCxn id="10" idx="1"/>
          </p:cNvCxnSpPr>
          <p:nvPr/>
        </p:nvCxnSpPr>
        <p:spPr bwMode="auto">
          <a:xfrm>
            <a:off x="3886200" y="3067050"/>
            <a:ext cx="914400" cy="723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 bwMode="auto">
          <a:xfrm flipV="1">
            <a:off x="3886200" y="3790950"/>
            <a:ext cx="914400" cy="6477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4" idx="6"/>
            <a:endCxn id="7" idx="1"/>
          </p:cNvCxnSpPr>
          <p:nvPr/>
        </p:nvCxnSpPr>
        <p:spPr bwMode="auto">
          <a:xfrm>
            <a:off x="1828800" y="2705100"/>
            <a:ext cx="1066800" cy="361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4" idx="6"/>
            <a:endCxn id="8" idx="1"/>
          </p:cNvCxnSpPr>
          <p:nvPr/>
        </p:nvCxnSpPr>
        <p:spPr bwMode="auto">
          <a:xfrm>
            <a:off x="1828800" y="2705100"/>
            <a:ext cx="1066800" cy="17335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5" idx="6"/>
            <a:endCxn id="7" idx="1"/>
          </p:cNvCxnSpPr>
          <p:nvPr/>
        </p:nvCxnSpPr>
        <p:spPr bwMode="auto">
          <a:xfrm flipV="1">
            <a:off x="1828800" y="3067050"/>
            <a:ext cx="1066800" cy="10858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5" idx="6"/>
            <a:endCxn id="8" idx="1"/>
          </p:cNvCxnSpPr>
          <p:nvPr/>
        </p:nvCxnSpPr>
        <p:spPr bwMode="auto">
          <a:xfrm>
            <a:off x="1828800" y="4152900"/>
            <a:ext cx="1066800" cy="2857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>
            <a:stCxn id="6" idx="6"/>
            <a:endCxn id="7" idx="1"/>
          </p:cNvCxnSpPr>
          <p:nvPr/>
        </p:nvCxnSpPr>
        <p:spPr bwMode="auto">
          <a:xfrm flipV="1">
            <a:off x="1828800" y="3067050"/>
            <a:ext cx="1066800" cy="20764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Arrow Connector 29"/>
          <p:cNvCxnSpPr>
            <a:stCxn id="6" idx="6"/>
            <a:endCxn id="8" idx="1"/>
          </p:cNvCxnSpPr>
          <p:nvPr/>
        </p:nvCxnSpPr>
        <p:spPr bwMode="auto">
          <a:xfrm flipV="1">
            <a:off x="1828800" y="4438650"/>
            <a:ext cx="1066800" cy="7048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 rot="2179883">
                <a:off x="4003259" y="3012717"/>
                <a:ext cx="76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79883">
                <a:off x="4003259" y="3012717"/>
                <a:ext cx="7620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 rot="19295110">
                <a:off x="3974063" y="4053531"/>
                <a:ext cx="76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95110">
                <a:off x="3974063" y="4053531"/>
                <a:ext cx="7620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 rot="1223020">
                <a:off x="2087693" y="2521188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23020">
                <a:off x="2087693" y="2521188"/>
                <a:ext cx="457200" cy="369332"/>
              </a:xfrm>
              <a:prstGeom prst="rect">
                <a:avLst/>
              </a:prstGeom>
              <a:blipFill>
                <a:blip r:embed="rId9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008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Activation Functions</a:t>
            </a:r>
            <a:endParaRPr lang="en-US" sz="4000" dirty="0"/>
          </a:p>
        </p:txBody>
      </p:sp>
      <p:cxnSp>
        <p:nvCxnSpPr>
          <p:cNvPr id="25" name="Shape 253"/>
          <p:cNvCxnSpPr/>
          <p:nvPr/>
        </p:nvCxnSpPr>
        <p:spPr>
          <a:xfrm>
            <a:off x="4377576" y="2297907"/>
            <a:ext cx="0" cy="210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6" name="Shape 254"/>
          <p:cNvCxnSpPr/>
          <p:nvPr/>
        </p:nvCxnSpPr>
        <p:spPr>
          <a:xfrm>
            <a:off x="3204026" y="3256223"/>
            <a:ext cx="234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2" name="Shape 260"/>
          <p:cNvSpPr/>
          <p:nvPr/>
        </p:nvSpPr>
        <p:spPr>
          <a:xfrm>
            <a:off x="5551230" y="3170881"/>
            <a:ext cx="170699" cy="170699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263"/>
          <p:cNvSpPr/>
          <p:nvPr/>
        </p:nvSpPr>
        <p:spPr>
          <a:xfrm>
            <a:off x="4292230" y="2215280"/>
            <a:ext cx="170699" cy="170699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266"/>
          <p:cNvSpPr txBox="1"/>
          <p:nvPr/>
        </p:nvSpPr>
        <p:spPr>
          <a:xfrm>
            <a:off x="3204036" y="4613592"/>
            <a:ext cx="2557200" cy="128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b="1" dirty="0" smtClean="0"/>
              <a:t>STEP FUNCTION</a:t>
            </a:r>
            <a:endParaRPr lang="en" b="1" dirty="0"/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 smtClean="0"/>
              <a:t>Used in good old-fashioned perceptron</a:t>
            </a:r>
            <a:endParaRPr lang="en" dirty="0"/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3352800" y="3276600"/>
            <a:ext cx="1066800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 bwMode="auto">
          <a:xfrm flipV="1">
            <a:off x="4419600" y="2438400"/>
            <a:ext cx="0" cy="83820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 bwMode="auto">
          <a:xfrm>
            <a:off x="4419600" y="2438400"/>
            <a:ext cx="1371600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36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Activation Functions</a:t>
            </a:r>
            <a:endParaRPr lang="en-US" sz="4000" dirty="0"/>
          </a:p>
        </p:txBody>
      </p:sp>
      <p:cxnSp>
        <p:nvCxnSpPr>
          <p:cNvPr id="23" name="Shape 251"/>
          <p:cNvCxnSpPr/>
          <p:nvPr/>
        </p:nvCxnSpPr>
        <p:spPr>
          <a:xfrm>
            <a:off x="1321476" y="2312932"/>
            <a:ext cx="0" cy="210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252"/>
          <p:cNvCxnSpPr/>
          <p:nvPr/>
        </p:nvCxnSpPr>
        <p:spPr>
          <a:xfrm>
            <a:off x="147926" y="3271248"/>
            <a:ext cx="234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253"/>
          <p:cNvCxnSpPr/>
          <p:nvPr/>
        </p:nvCxnSpPr>
        <p:spPr>
          <a:xfrm>
            <a:off x="4377576" y="2297907"/>
            <a:ext cx="0" cy="210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6" name="Shape 254"/>
          <p:cNvCxnSpPr/>
          <p:nvPr/>
        </p:nvCxnSpPr>
        <p:spPr>
          <a:xfrm>
            <a:off x="3204026" y="3256223"/>
            <a:ext cx="234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255"/>
          <p:cNvCxnSpPr/>
          <p:nvPr/>
        </p:nvCxnSpPr>
        <p:spPr>
          <a:xfrm>
            <a:off x="7582101" y="2312932"/>
            <a:ext cx="0" cy="210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256"/>
          <p:cNvCxnSpPr/>
          <p:nvPr/>
        </p:nvCxnSpPr>
        <p:spPr>
          <a:xfrm>
            <a:off x="6408551" y="3271248"/>
            <a:ext cx="234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9" name="Shape 257"/>
          <p:cNvCxnSpPr/>
          <p:nvPr/>
        </p:nvCxnSpPr>
        <p:spPr>
          <a:xfrm rot="10800000" flipH="1">
            <a:off x="147926" y="2273682"/>
            <a:ext cx="2454599" cy="188759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" name="Shape 258"/>
          <p:cNvSpPr/>
          <p:nvPr/>
        </p:nvSpPr>
        <p:spPr>
          <a:xfrm>
            <a:off x="3365426" y="2508507"/>
            <a:ext cx="2220000" cy="1466950"/>
          </a:xfrm>
          <a:custGeom>
            <a:avLst/>
            <a:gdLst/>
            <a:ahLst/>
            <a:cxnLst/>
            <a:rect l="0" t="0" r="0" b="0"/>
            <a:pathLst>
              <a:path w="88800" h="58678" extrusionOk="0">
                <a:moveTo>
                  <a:pt x="0" y="58678"/>
                </a:moveTo>
                <a:cubicBezTo>
                  <a:pt x="4759" y="57504"/>
                  <a:pt x="19168" y="60373"/>
                  <a:pt x="28557" y="51637"/>
                </a:cubicBezTo>
                <a:cubicBezTo>
                  <a:pt x="37945" y="42900"/>
                  <a:pt x="46290" y="14865"/>
                  <a:pt x="56331" y="6259"/>
                </a:cubicBezTo>
                <a:cubicBezTo>
                  <a:pt x="66371" y="-2347"/>
                  <a:pt x="83388" y="1043"/>
                  <a:pt x="88800" y="0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31" name="Shape 259"/>
          <p:cNvSpPr/>
          <p:nvPr/>
        </p:nvSpPr>
        <p:spPr>
          <a:xfrm>
            <a:off x="2495130" y="3185906"/>
            <a:ext cx="170699" cy="170699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260"/>
          <p:cNvSpPr/>
          <p:nvPr/>
        </p:nvSpPr>
        <p:spPr>
          <a:xfrm>
            <a:off x="5551230" y="3170881"/>
            <a:ext cx="170699" cy="170699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261"/>
          <p:cNvSpPr/>
          <p:nvPr/>
        </p:nvSpPr>
        <p:spPr>
          <a:xfrm>
            <a:off x="8670629" y="3185906"/>
            <a:ext cx="170699" cy="170699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262"/>
          <p:cNvSpPr/>
          <p:nvPr/>
        </p:nvSpPr>
        <p:spPr>
          <a:xfrm>
            <a:off x="1236130" y="2215280"/>
            <a:ext cx="170699" cy="170699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263"/>
          <p:cNvSpPr/>
          <p:nvPr/>
        </p:nvSpPr>
        <p:spPr>
          <a:xfrm>
            <a:off x="4292230" y="2215280"/>
            <a:ext cx="170699" cy="170699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264"/>
          <p:cNvSpPr/>
          <p:nvPr/>
        </p:nvSpPr>
        <p:spPr>
          <a:xfrm>
            <a:off x="7496754" y="2215280"/>
            <a:ext cx="170699" cy="170699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265"/>
          <p:cNvSpPr txBox="1"/>
          <p:nvPr/>
        </p:nvSpPr>
        <p:spPr>
          <a:xfrm>
            <a:off x="135876" y="4639732"/>
            <a:ext cx="2371200" cy="114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/>
              <a:t>LINEAR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like linear regression</a:t>
            </a:r>
          </a:p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(only used for final layer)</a:t>
            </a:r>
          </a:p>
        </p:txBody>
      </p:sp>
      <p:cxnSp>
        <p:nvCxnSpPr>
          <p:cNvPr id="38" name="Shape 267"/>
          <p:cNvCxnSpPr/>
          <p:nvPr/>
        </p:nvCxnSpPr>
        <p:spPr>
          <a:xfrm rot="10800000" flipH="1">
            <a:off x="7600026" y="2327582"/>
            <a:ext cx="1139700" cy="96329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9" name="Shape 268"/>
          <p:cNvCxnSpPr/>
          <p:nvPr/>
        </p:nvCxnSpPr>
        <p:spPr>
          <a:xfrm rot="10800000">
            <a:off x="6436200" y="3280982"/>
            <a:ext cx="1173600" cy="989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0" name="Shape 269"/>
          <p:cNvSpPr txBox="1"/>
          <p:nvPr/>
        </p:nvSpPr>
        <p:spPr>
          <a:xfrm>
            <a:off x="6555201" y="4639732"/>
            <a:ext cx="2053799" cy="114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/>
              <a:t>RECTIFIED LINEAR (ReLU)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Cheap to compute, popular lately</a:t>
            </a:r>
          </a:p>
        </p:txBody>
      </p:sp>
      <p:sp>
        <p:nvSpPr>
          <p:cNvPr id="41" name="Shape 266"/>
          <p:cNvSpPr txBox="1"/>
          <p:nvPr/>
        </p:nvSpPr>
        <p:spPr>
          <a:xfrm>
            <a:off x="3204036" y="4613592"/>
            <a:ext cx="2557200" cy="128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/>
              <a:t>LOGISTIC / SIGMOIDAL / TANH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/>
              <a:t>Smooth, differentiable, saturating functions</a:t>
            </a:r>
          </a:p>
        </p:txBody>
      </p:sp>
    </p:spTree>
    <p:extLst>
      <p:ext uri="{BB962C8B-B14F-4D97-AF65-F5344CB8AC3E}">
        <p14:creationId xmlns:p14="http://schemas.microsoft.com/office/powerpoint/2010/main" val="383103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40" grpId="0"/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Dropout - cheap regularization for ANN</a:t>
            </a:r>
          </a:p>
        </p:txBody>
      </p:sp>
      <p:sp>
        <p:nvSpPr>
          <p:cNvPr id="959" name="Shape 959"/>
          <p:cNvSpPr txBox="1"/>
          <p:nvPr/>
        </p:nvSpPr>
        <p:spPr>
          <a:xfrm>
            <a:off x="311701" y="6271501"/>
            <a:ext cx="8832299" cy="5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http://jmlr.org/papers/volume15/srivastava14a/srivastava14a.pdf</a:t>
            </a:r>
          </a:p>
        </p:txBody>
      </p:sp>
      <p:pic>
        <p:nvPicPr>
          <p:cNvPr id="3" name="Picture 2" descr="Screen Shot 2017-01-23 at 4.20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590800"/>
            <a:ext cx="4153120" cy="3200400"/>
          </a:xfrm>
          <a:prstGeom prst="rect">
            <a:avLst/>
          </a:prstGeom>
        </p:spPr>
      </p:pic>
      <p:pic>
        <p:nvPicPr>
          <p:cNvPr id="1026" name="Picture 2" descr="Image result for dropout neural networ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627" y="3078361"/>
            <a:ext cx="4467673" cy="222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7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MLP Generalization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297136"/>
          </a:xfrm>
        </p:spPr>
        <p:txBody>
          <a:bodyPr/>
          <a:lstStyle/>
          <a:p>
            <a:r>
              <a:rPr lang="en-US" dirty="0" smtClean="0"/>
              <a:t>Output can be multi-dimensional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254838" y="3200636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251730" y="3923172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238780" y="4713566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7" name="Straight Arrow Connector 6"/>
          <p:cNvCxnSpPr>
            <a:stCxn id="4" idx="6"/>
            <a:endCxn id="11" idx="1"/>
          </p:cNvCxnSpPr>
          <p:nvPr/>
        </p:nvCxnSpPr>
        <p:spPr bwMode="auto">
          <a:xfrm>
            <a:off x="2695434" y="3420934"/>
            <a:ext cx="1072408" cy="463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>
            <a:stCxn id="5" idx="6"/>
            <a:endCxn id="9" idx="1"/>
          </p:cNvCxnSpPr>
          <p:nvPr/>
        </p:nvCxnSpPr>
        <p:spPr bwMode="auto">
          <a:xfrm flipV="1">
            <a:off x="2692326" y="3058149"/>
            <a:ext cx="1078624" cy="10853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770950" y="283788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0" name="Straight Arrow Connector 9"/>
          <p:cNvCxnSpPr>
            <a:endCxn id="9" idx="1"/>
          </p:cNvCxnSpPr>
          <p:nvPr/>
        </p:nvCxnSpPr>
        <p:spPr bwMode="auto">
          <a:xfrm flipV="1">
            <a:off x="2679376" y="3058149"/>
            <a:ext cx="1091574" cy="1875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Rectangle 10"/>
          <p:cNvSpPr/>
          <p:nvPr/>
        </p:nvSpPr>
        <p:spPr bwMode="auto">
          <a:xfrm>
            <a:off x="3767842" y="366409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777684" y="443850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777684" y="5164152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125372" y="3492492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5" name="Straight Arrow Connector 14"/>
          <p:cNvCxnSpPr>
            <a:stCxn id="6" idx="6"/>
            <a:endCxn id="11" idx="1"/>
          </p:cNvCxnSpPr>
          <p:nvPr/>
        </p:nvCxnSpPr>
        <p:spPr bwMode="auto">
          <a:xfrm flipV="1">
            <a:off x="2679376" y="3884359"/>
            <a:ext cx="1088466" cy="10495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>
            <a:stCxn id="5" idx="6"/>
            <a:endCxn id="11" idx="1"/>
          </p:cNvCxnSpPr>
          <p:nvPr/>
        </p:nvCxnSpPr>
        <p:spPr bwMode="auto">
          <a:xfrm flipV="1">
            <a:off x="2692326" y="3884359"/>
            <a:ext cx="1075516" cy="2591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stCxn id="5" idx="6"/>
            <a:endCxn id="12" idx="1"/>
          </p:cNvCxnSpPr>
          <p:nvPr/>
        </p:nvCxnSpPr>
        <p:spPr bwMode="auto">
          <a:xfrm>
            <a:off x="2692326" y="4143470"/>
            <a:ext cx="1085358" cy="5152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5" idx="6"/>
            <a:endCxn id="13" idx="1"/>
          </p:cNvCxnSpPr>
          <p:nvPr/>
        </p:nvCxnSpPr>
        <p:spPr bwMode="auto">
          <a:xfrm>
            <a:off x="2692326" y="4143470"/>
            <a:ext cx="1085358" cy="12409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>
            <a:stCxn id="4" idx="6"/>
            <a:endCxn id="9" idx="1"/>
          </p:cNvCxnSpPr>
          <p:nvPr/>
        </p:nvCxnSpPr>
        <p:spPr bwMode="auto">
          <a:xfrm flipV="1">
            <a:off x="2695434" y="3058149"/>
            <a:ext cx="1075516" cy="3627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6" idx="6"/>
            <a:endCxn id="12" idx="1"/>
          </p:cNvCxnSpPr>
          <p:nvPr/>
        </p:nvCxnSpPr>
        <p:spPr bwMode="auto">
          <a:xfrm flipV="1">
            <a:off x="2679376" y="4658769"/>
            <a:ext cx="1098308" cy="275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6" idx="6"/>
            <a:endCxn id="13" idx="1"/>
          </p:cNvCxnSpPr>
          <p:nvPr/>
        </p:nvCxnSpPr>
        <p:spPr bwMode="auto">
          <a:xfrm>
            <a:off x="2679376" y="4933864"/>
            <a:ext cx="1098308" cy="4505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4" idx="6"/>
            <a:endCxn id="12" idx="1"/>
          </p:cNvCxnSpPr>
          <p:nvPr/>
        </p:nvCxnSpPr>
        <p:spPr bwMode="auto">
          <a:xfrm>
            <a:off x="2695434" y="3420934"/>
            <a:ext cx="1082250" cy="1237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4" idx="6"/>
            <a:endCxn id="13" idx="1"/>
          </p:cNvCxnSpPr>
          <p:nvPr/>
        </p:nvCxnSpPr>
        <p:spPr bwMode="auto">
          <a:xfrm>
            <a:off x="2695434" y="3420934"/>
            <a:ext cx="1082250" cy="19634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9" idx="3"/>
            <a:endCxn id="14" idx="1"/>
          </p:cNvCxnSpPr>
          <p:nvPr/>
        </p:nvCxnSpPr>
        <p:spPr bwMode="auto">
          <a:xfrm>
            <a:off x="4380044" y="3058149"/>
            <a:ext cx="745328" cy="6546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>
            <a:stCxn id="11" idx="3"/>
            <a:endCxn id="14" idx="1"/>
          </p:cNvCxnSpPr>
          <p:nvPr/>
        </p:nvCxnSpPr>
        <p:spPr bwMode="auto">
          <a:xfrm flipV="1">
            <a:off x="4376936" y="3712753"/>
            <a:ext cx="748436" cy="1716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12" idx="3"/>
            <a:endCxn id="14" idx="1"/>
          </p:cNvCxnSpPr>
          <p:nvPr/>
        </p:nvCxnSpPr>
        <p:spPr bwMode="auto">
          <a:xfrm flipV="1">
            <a:off x="4386778" y="3712753"/>
            <a:ext cx="738594" cy="946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13" idx="3"/>
            <a:endCxn id="14" idx="1"/>
          </p:cNvCxnSpPr>
          <p:nvPr/>
        </p:nvCxnSpPr>
        <p:spPr bwMode="auto">
          <a:xfrm flipV="1">
            <a:off x="4386778" y="3712753"/>
            <a:ext cx="738594" cy="16716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Oval 27"/>
          <p:cNvSpPr/>
          <p:nvPr/>
        </p:nvSpPr>
        <p:spPr bwMode="auto">
          <a:xfrm>
            <a:off x="6511984" y="3492418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>
            <a:off x="5708566" y="3699766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Rectangle 33"/>
          <p:cNvSpPr/>
          <p:nvPr/>
        </p:nvSpPr>
        <p:spPr bwMode="auto">
          <a:xfrm>
            <a:off x="5135214" y="482404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5" name="Straight Arrow Connector 34"/>
          <p:cNvCxnSpPr>
            <a:stCxn id="9" idx="3"/>
            <a:endCxn id="34" idx="1"/>
          </p:cNvCxnSpPr>
          <p:nvPr/>
        </p:nvCxnSpPr>
        <p:spPr bwMode="auto">
          <a:xfrm>
            <a:off x="4380044" y="3058149"/>
            <a:ext cx="755170" cy="19861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Arrow Connector 37"/>
          <p:cNvCxnSpPr>
            <a:stCxn id="11" idx="3"/>
            <a:endCxn id="34" idx="1"/>
          </p:cNvCxnSpPr>
          <p:nvPr/>
        </p:nvCxnSpPr>
        <p:spPr bwMode="auto">
          <a:xfrm>
            <a:off x="4376936" y="3884359"/>
            <a:ext cx="758278" cy="1159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Arrow Connector 40"/>
          <p:cNvCxnSpPr>
            <a:stCxn id="12" idx="3"/>
            <a:endCxn id="34" idx="1"/>
          </p:cNvCxnSpPr>
          <p:nvPr/>
        </p:nvCxnSpPr>
        <p:spPr bwMode="auto">
          <a:xfrm>
            <a:off x="4386778" y="4658769"/>
            <a:ext cx="748436" cy="3855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Arrow Connector 43"/>
          <p:cNvCxnSpPr>
            <a:stCxn id="13" idx="3"/>
            <a:endCxn id="34" idx="1"/>
          </p:cNvCxnSpPr>
          <p:nvPr/>
        </p:nvCxnSpPr>
        <p:spPr bwMode="auto">
          <a:xfrm flipV="1">
            <a:off x="4386778" y="5044309"/>
            <a:ext cx="748436" cy="3401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/>
          <p:nvPr/>
        </p:nvCxnSpPr>
        <p:spPr bwMode="auto">
          <a:xfrm>
            <a:off x="5731358" y="5044346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8" name="Oval 47"/>
          <p:cNvSpPr/>
          <p:nvPr/>
        </p:nvSpPr>
        <p:spPr bwMode="auto">
          <a:xfrm>
            <a:off x="6534776" y="4823974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6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 what </a:t>
            </a:r>
            <a:r>
              <a:rPr lang="en-US" i="1" dirty="0" smtClean="0"/>
              <a:t>is</a:t>
            </a:r>
            <a:r>
              <a:rPr lang="en-US" dirty="0" smtClean="0"/>
              <a:t> a neural network?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Image Recognition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Sentiment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Kaggle</a:t>
            </a:r>
            <a:r>
              <a:rPr lang="en-US" dirty="0" smtClean="0"/>
              <a:t> Competition</a:t>
            </a:r>
          </a:p>
        </p:txBody>
      </p:sp>
    </p:spTree>
    <p:extLst>
      <p:ext uri="{BB962C8B-B14F-4D97-AF65-F5344CB8AC3E}">
        <p14:creationId xmlns:p14="http://schemas.microsoft.com/office/powerpoint/2010/main" val="406775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MLP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297136"/>
          </a:xfrm>
        </p:spPr>
        <p:txBody>
          <a:bodyPr/>
          <a:lstStyle/>
          <a:p>
            <a:r>
              <a:rPr lang="en-US" sz="2400" u="sng" dirty="0" smtClean="0"/>
              <a:t>Theorem</a:t>
            </a:r>
            <a:r>
              <a:rPr lang="en-US" sz="2400" dirty="0" smtClean="0"/>
              <a:t>: 2-layer NNs with </a:t>
            </a:r>
            <a:r>
              <a:rPr lang="en-US" sz="2400" i="1" dirty="0" smtClean="0"/>
              <a:t>sigmoid</a:t>
            </a:r>
            <a:r>
              <a:rPr lang="en-US" sz="2400" dirty="0" smtClean="0"/>
              <a:t> activation functions can approximate any other function</a:t>
            </a:r>
          </a:p>
          <a:p>
            <a:pPr lvl="1"/>
            <a:r>
              <a:rPr lang="en-US" sz="800" dirty="0" smtClean="0"/>
              <a:t>(Kurt </a:t>
            </a:r>
            <a:r>
              <a:rPr lang="en-US" sz="800" dirty="0" err="1" smtClean="0"/>
              <a:t>Hornik</a:t>
            </a:r>
            <a:r>
              <a:rPr lang="en-US" sz="800" dirty="0" smtClean="0"/>
              <a:t>: Approximation Capabilities of </a:t>
            </a:r>
            <a:r>
              <a:rPr lang="en-US" sz="800" dirty="0" err="1" smtClean="0"/>
              <a:t>MultiLayer</a:t>
            </a:r>
            <a:r>
              <a:rPr lang="en-US" sz="800" dirty="0" smtClean="0"/>
              <a:t> </a:t>
            </a:r>
            <a:r>
              <a:rPr lang="en-US" sz="800" dirty="0" err="1" smtClean="0"/>
              <a:t>FeedForward</a:t>
            </a:r>
            <a:r>
              <a:rPr lang="en-US" sz="800" dirty="0" smtClean="0"/>
              <a:t> Networks, 1991)</a:t>
            </a:r>
            <a:endParaRPr lang="en-US" sz="800" dirty="0"/>
          </a:p>
        </p:txBody>
      </p:sp>
      <p:sp>
        <p:nvSpPr>
          <p:cNvPr id="4" name="Oval 3"/>
          <p:cNvSpPr/>
          <p:nvPr/>
        </p:nvSpPr>
        <p:spPr bwMode="auto">
          <a:xfrm>
            <a:off x="2254838" y="3796706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251730" y="4519242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238780" y="5309636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7" name="Straight Arrow Connector 6"/>
          <p:cNvCxnSpPr>
            <a:stCxn id="4" idx="6"/>
            <a:endCxn id="11" idx="1"/>
          </p:cNvCxnSpPr>
          <p:nvPr/>
        </p:nvCxnSpPr>
        <p:spPr bwMode="auto">
          <a:xfrm>
            <a:off x="2695434" y="4017004"/>
            <a:ext cx="1072408" cy="463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>
            <a:stCxn id="5" idx="6"/>
            <a:endCxn id="9" idx="1"/>
          </p:cNvCxnSpPr>
          <p:nvPr/>
        </p:nvCxnSpPr>
        <p:spPr bwMode="auto">
          <a:xfrm flipV="1">
            <a:off x="2692326" y="3654219"/>
            <a:ext cx="1078624" cy="10853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770950" y="343395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0" name="Straight Arrow Connector 9"/>
          <p:cNvCxnSpPr>
            <a:endCxn id="9" idx="1"/>
          </p:cNvCxnSpPr>
          <p:nvPr/>
        </p:nvCxnSpPr>
        <p:spPr bwMode="auto">
          <a:xfrm flipV="1">
            <a:off x="2679376" y="3654219"/>
            <a:ext cx="1091574" cy="1875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Rectangle 10"/>
          <p:cNvSpPr/>
          <p:nvPr/>
        </p:nvSpPr>
        <p:spPr bwMode="auto">
          <a:xfrm>
            <a:off x="3767842" y="426016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777684" y="503457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777684" y="5760222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125372" y="4088562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5" name="Straight Arrow Connector 14"/>
          <p:cNvCxnSpPr>
            <a:stCxn id="6" idx="6"/>
            <a:endCxn id="11" idx="1"/>
          </p:cNvCxnSpPr>
          <p:nvPr/>
        </p:nvCxnSpPr>
        <p:spPr bwMode="auto">
          <a:xfrm flipV="1">
            <a:off x="2679376" y="4480429"/>
            <a:ext cx="1088466" cy="10495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>
            <a:stCxn id="5" idx="6"/>
            <a:endCxn id="11" idx="1"/>
          </p:cNvCxnSpPr>
          <p:nvPr/>
        </p:nvCxnSpPr>
        <p:spPr bwMode="auto">
          <a:xfrm flipV="1">
            <a:off x="2692326" y="4480429"/>
            <a:ext cx="1075516" cy="2591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stCxn id="5" idx="6"/>
            <a:endCxn id="12" idx="1"/>
          </p:cNvCxnSpPr>
          <p:nvPr/>
        </p:nvCxnSpPr>
        <p:spPr bwMode="auto">
          <a:xfrm>
            <a:off x="2692326" y="4739540"/>
            <a:ext cx="1085358" cy="5152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5" idx="6"/>
            <a:endCxn id="13" idx="1"/>
          </p:cNvCxnSpPr>
          <p:nvPr/>
        </p:nvCxnSpPr>
        <p:spPr bwMode="auto">
          <a:xfrm>
            <a:off x="2692326" y="4739540"/>
            <a:ext cx="1085358" cy="12409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>
            <a:stCxn id="4" idx="6"/>
            <a:endCxn id="9" idx="1"/>
          </p:cNvCxnSpPr>
          <p:nvPr/>
        </p:nvCxnSpPr>
        <p:spPr bwMode="auto">
          <a:xfrm flipV="1">
            <a:off x="2695434" y="3654219"/>
            <a:ext cx="1075516" cy="3627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6" idx="6"/>
            <a:endCxn id="12" idx="1"/>
          </p:cNvCxnSpPr>
          <p:nvPr/>
        </p:nvCxnSpPr>
        <p:spPr bwMode="auto">
          <a:xfrm flipV="1">
            <a:off x="2679376" y="5254839"/>
            <a:ext cx="1098308" cy="275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6" idx="6"/>
            <a:endCxn id="13" idx="1"/>
          </p:cNvCxnSpPr>
          <p:nvPr/>
        </p:nvCxnSpPr>
        <p:spPr bwMode="auto">
          <a:xfrm>
            <a:off x="2679376" y="5529934"/>
            <a:ext cx="1098308" cy="4505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4" idx="6"/>
            <a:endCxn id="12" idx="1"/>
          </p:cNvCxnSpPr>
          <p:nvPr/>
        </p:nvCxnSpPr>
        <p:spPr bwMode="auto">
          <a:xfrm>
            <a:off x="2695434" y="4017004"/>
            <a:ext cx="1082250" cy="1237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4" idx="6"/>
            <a:endCxn id="13" idx="1"/>
          </p:cNvCxnSpPr>
          <p:nvPr/>
        </p:nvCxnSpPr>
        <p:spPr bwMode="auto">
          <a:xfrm>
            <a:off x="2695434" y="4017004"/>
            <a:ext cx="1082250" cy="19634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9" idx="3"/>
            <a:endCxn id="14" idx="1"/>
          </p:cNvCxnSpPr>
          <p:nvPr/>
        </p:nvCxnSpPr>
        <p:spPr bwMode="auto">
          <a:xfrm>
            <a:off x="4380044" y="3654219"/>
            <a:ext cx="745328" cy="6546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>
            <a:stCxn id="11" idx="3"/>
            <a:endCxn id="14" idx="1"/>
          </p:cNvCxnSpPr>
          <p:nvPr/>
        </p:nvCxnSpPr>
        <p:spPr bwMode="auto">
          <a:xfrm flipV="1">
            <a:off x="4376936" y="4308823"/>
            <a:ext cx="748436" cy="1716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12" idx="3"/>
            <a:endCxn id="14" idx="1"/>
          </p:cNvCxnSpPr>
          <p:nvPr/>
        </p:nvCxnSpPr>
        <p:spPr bwMode="auto">
          <a:xfrm flipV="1">
            <a:off x="4386778" y="4308823"/>
            <a:ext cx="738594" cy="946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13" idx="3"/>
            <a:endCxn id="14" idx="1"/>
          </p:cNvCxnSpPr>
          <p:nvPr/>
        </p:nvCxnSpPr>
        <p:spPr bwMode="auto">
          <a:xfrm flipV="1">
            <a:off x="4386778" y="4308823"/>
            <a:ext cx="738594" cy="16716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Oval 27"/>
          <p:cNvSpPr/>
          <p:nvPr/>
        </p:nvSpPr>
        <p:spPr bwMode="auto">
          <a:xfrm>
            <a:off x="6511984" y="4088488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>
            <a:off x="5708566" y="4295836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Rectangle 33"/>
          <p:cNvSpPr/>
          <p:nvPr/>
        </p:nvSpPr>
        <p:spPr bwMode="auto">
          <a:xfrm>
            <a:off x="5135214" y="542011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5" name="Straight Arrow Connector 34"/>
          <p:cNvCxnSpPr>
            <a:stCxn id="9" idx="3"/>
            <a:endCxn id="34" idx="1"/>
          </p:cNvCxnSpPr>
          <p:nvPr/>
        </p:nvCxnSpPr>
        <p:spPr bwMode="auto">
          <a:xfrm>
            <a:off x="4380044" y="3654219"/>
            <a:ext cx="755170" cy="19861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Arrow Connector 37"/>
          <p:cNvCxnSpPr>
            <a:stCxn id="11" idx="3"/>
            <a:endCxn id="34" idx="1"/>
          </p:cNvCxnSpPr>
          <p:nvPr/>
        </p:nvCxnSpPr>
        <p:spPr bwMode="auto">
          <a:xfrm>
            <a:off x="4376936" y="4480429"/>
            <a:ext cx="758278" cy="1159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Arrow Connector 40"/>
          <p:cNvCxnSpPr>
            <a:stCxn id="12" idx="3"/>
            <a:endCxn id="34" idx="1"/>
          </p:cNvCxnSpPr>
          <p:nvPr/>
        </p:nvCxnSpPr>
        <p:spPr bwMode="auto">
          <a:xfrm>
            <a:off x="4386778" y="5254839"/>
            <a:ext cx="748436" cy="3855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Arrow Connector 43"/>
          <p:cNvCxnSpPr>
            <a:stCxn id="13" idx="3"/>
            <a:endCxn id="34" idx="1"/>
          </p:cNvCxnSpPr>
          <p:nvPr/>
        </p:nvCxnSpPr>
        <p:spPr bwMode="auto">
          <a:xfrm flipV="1">
            <a:off x="4386778" y="5640379"/>
            <a:ext cx="748436" cy="3401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/>
          <p:nvPr/>
        </p:nvCxnSpPr>
        <p:spPr bwMode="auto">
          <a:xfrm>
            <a:off x="5731358" y="5640416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8" name="Oval 47"/>
          <p:cNvSpPr/>
          <p:nvPr/>
        </p:nvSpPr>
        <p:spPr bwMode="auto">
          <a:xfrm>
            <a:off x="6534776" y="5420044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68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1: </a:t>
            </a:r>
            <a:r>
              <a:rPr lang="en-US" dirty="0" err="1"/>
              <a:t>S</a:t>
            </a:r>
            <a:r>
              <a:rPr lang="en-US" dirty="0" err="1" smtClean="0"/>
              <a:t>oftmax</a:t>
            </a:r>
            <a:r>
              <a:rPr lang="en-US" dirty="0" smtClean="0"/>
              <a:t> </a:t>
            </a:r>
            <a:r>
              <a:rPr lang="en-US" dirty="0"/>
              <a:t>L</a:t>
            </a:r>
            <a:r>
              <a:rPr lang="en-US" dirty="0" smtClean="0"/>
              <a:t>ayer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Generalization of logistic function</a:t>
                </a:r>
              </a:p>
              <a:p>
                <a:endParaRPr lang="en-US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/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r>
                  <a:rPr lang="en-US" dirty="0" smtClean="0"/>
                  <a:t>		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=1,⋯,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Used for multi-class prediction</a:t>
                </a:r>
              </a:p>
              <a:p>
                <a:r>
                  <a:rPr lang="en-US" dirty="0" smtClean="0"/>
                  <a:t>Another activation function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2038" b="-10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19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1: </a:t>
            </a:r>
            <a:r>
              <a:rPr lang="en-US" dirty="0" smtClean="0"/>
              <a:t>One-Hot Encoding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Converts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to a multi-class matrix</a:t>
                </a:r>
              </a:p>
              <a:p>
                <a:r>
                  <a:rPr lang="en-US" dirty="0" smtClean="0"/>
                  <a:t>Ex: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 smtClean="0"/>
              </a:p>
              <a:p>
                <a:pPr marL="0" indent="0">
                  <a:buNone/>
                </a:pPr>
                <a:r>
                  <a:rPr lang="en-US" dirty="0" smtClean="0"/>
                  <a:t>goes to: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Every row is a sample</a:t>
                </a:r>
              </a:p>
              <a:p>
                <a:r>
                  <a:rPr lang="en-US" dirty="0" smtClean="0"/>
                  <a:t>Every column represents a given class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2038" b="-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874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1: Cross-Entropy Loss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Extension of log loss to multi-class setting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2038" r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08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Optimizing MLPs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How do we optimize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/>
                  <a:t>?</a:t>
                </a:r>
              </a:p>
              <a:p>
                <a:r>
                  <a:rPr lang="en-US" dirty="0" smtClean="0"/>
                  <a:t>Define: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Goal: minimize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2038" b="-28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742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 Basics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Let’s return to our simple perceptron</a:t>
                </a:r>
              </a:p>
              <a:p>
                <a:r>
                  <a:rPr lang="en-US" dirty="0" smtClean="0"/>
                  <a:t>To minimize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 smtClean="0"/>
                  <a:t> we want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⋯,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dirty="0" smtClean="0"/>
                  <a:t>Fix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We know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+⋯+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2038" b="-22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50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Backpropagation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Compute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 smtClean="0"/>
                  <a:t> using the chain rule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Compute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 smtClean="0"/>
                  <a:t> 	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=1,⋯,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873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Backpropagation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Compute </a:t>
                </a:r>
                <a:endParaRPr lang="en-US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den>
                        </m:f>
                      </m:e>
                    </m:nary>
                  </m:oMath>
                </a14:m>
                <a:r>
                  <a:rPr lang="en-US" dirty="0"/>
                  <a:t> 	</a:t>
                </a: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=1,⋯,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 smtClean="0"/>
              </a:p>
              <a:p>
                <a:pPr marL="457200" lvl="1" indent="0" algn="ctr">
                  <a:buNone/>
                </a:pPr>
                <a:endParaRPr lang="en-US" dirty="0"/>
              </a:p>
              <a:p>
                <a:r>
                  <a:rPr lang="en-US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	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=1,⋯,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≡"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learning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rate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“</m:t>
                    </m:r>
                  </m:oMath>
                </a14:m>
                <a:endParaRPr lang="en-US" dirty="0" smtClean="0"/>
              </a:p>
              <a:p>
                <a:pPr marL="914400" lvl="2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Iterate until convergence</a:t>
                </a:r>
                <a:endParaRPr lang="en-US" dirty="0"/>
              </a:p>
              <a:p>
                <a:pPr marL="457200" lvl="1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2038" b="-23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936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Backpropagation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080" y="1579518"/>
            <a:ext cx="8229600" cy="3886200"/>
          </a:xfrm>
        </p:spPr>
        <p:txBody>
          <a:bodyPr/>
          <a:lstStyle/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r>
              <a:rPr lang="en" dirty="0" smtClean="0"/>
              <a:t>Backbone of deep learning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endParaRPr lang="en" dirty="0" smtClean="0"/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r>
              <a:rPr lang="en" dirty="0" smtClean="0"/>
              <a:t>Opportunities for </a:t>
            </a:r>
            <a:r>
              <a:rPr lang="en" b="1" dirty="0" smtClean="0"/>
              <a:t>parallelism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endParaRPr lang="en" b="1" dirty="0" smtClean="0"/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r>
              <a:rPr lang="en" dirty="0" smtClean="0"/>
              <a:t>Painful to implement yourself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4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break…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www.youtube.com/watch?v=6KeG_i8CWE8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De-mystify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Introduce common applications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Apply techniques to real-world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Highlight additional resources for further exploration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 Learning with </a:t>
            </a:r>
            <a:r>
              <a:rPr lang="en-US" dirty="0" err="1" smtClean="0"/>
              <a:t>ConvNets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/>
              <a:t>Based on:</a:t>
            </a:r>
          </a:p>
          <a:p>
            <a:r>
              <a:rPr lang="en-US" sz="1600" dirty="0" smtClean="0">
                <a:hlinkClick r:id="rId3"/>
              </a:rPr>
              <a:t>https://adeshpande3.github.io/adeshpande3.github.io/A-Beginner's-Guide-To-Understanding-Convolutional-Neural-Networks/</a:t>
            </a:r>
            <a:endParaRPr lang="en-US" sz="16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4786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30" y="1782426"/>
            <a:ext cx="1927961" cy="14441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04" y="5014746"/>
            <a:ext cx="1920166" cy="1451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218" y="3350116"/>
            <a:ext cx="1935569" cy="14184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188" y="3447796"/>
            <a:ext cx="1975048" cy="13078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868" y="1845918"/>
            <a:ext cx="2079014" cy="137847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 flipV="1">
            <a:off x="2695582" y="2567751"/>
            <a:ext cx="544122" cy="249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2718448" y="4106655"/>
            <a:ext cx="544122" cy="249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2705424" y="5713417"/>
            <a:ext cx="544122" cy="249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/>
          <p:nvPr/>
        </p:nvCxnSpPr>
        <p:spPr bwMode="auto">
          <a:xfrm flipV="1">
            <a:off x="6644888" y="2564643"/>
            <a:ext cx="544122" cy="249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 flipV="1">
            <a:off x="6447382" y="4051673"/>
            <a:ext cx="544122" cy="249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8818" y="5020666"/>
            <a:ext cx="2172001" cy="1445368"/>
          </a:xfrm>
          <a:prstGeom prst="rect">
            <a:avLst/>
          </a:prstGeom>
        </p:spPr>
      </p:pic>
      <p:cxnSp>
        <p:nvCxnSpPr>
          <p:cNvPr id="10" name="Straight Connector 9"/>
          <p:cNvCxnSpPr>
            <a:stCxn id="3" idx="3"/>
          </p:cNvCxnSpPr>
          <p:nvPr/>
        </p:nvCxnSpPr>
        <p:spPr bwMode="auto">
          <a:xfrm flipV="1">
            <a:off x="6740819" y="5740390"/>
            <a:ext cx="671597" cy="29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7529040" y="5481242"/>
            <a:ext cx="161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Now tell me: cat or dog?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 bwMode="auto">
          <a:xfrm>
            <a:off x="4263420" y="4872222"/>
            <a:ext cx="4763956" cy="1762236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3239704" y="2347490"/>
            <a:ext cx="1027496" cy="4405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Dog=1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3276600" y="3886200"/>
            <a:ext cx="1027496" cy="4405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Cat=0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3200400" y="5486400"/>
            <a:ext cx="1027496" cy="4405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Dog=1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7162800" y="2362200"/>
            <a:ext cx="1027496" cy="4405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Cat=0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3" name="Rounded Rectangle 32"/>
          <p:cNvSpPr/>
          <p:nvPr/>
        </p:nvSpPr>
        <p:spPr bwMode="auto">
          <a:xfrm>
            <a:off x="6973504" y="3810000"/>
            <a:ext cx="1027496" cy="4405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Dog=1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50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for Image </a:t>
            </a:r>
            <a:r>
              <a:rPr lang="en-US" dirty="0"/>
              <a:t>P</a:t>
            </a:r>
            <a:r>
              <a:rPr lang="en-US" dirty="0" smtClean="0"/>
              <a:t>rocessing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s-IS" dirty="0" smtClean="0"/>
                  <a:t>Input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256×256×3≈200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is-IS" dirty="0" smtClean="0"/>
              </a:p>
              <a:p>
                <a:r>
                  <a:rPr lang="en-US" dirty="0" smtClean="0"/>
                  <a:t>Challenges:</a:t>
                </a:r>
              </a:p>
              <a:p>
                <a:pPr lvl="1"/>
                <a:r>
                  <a:rPr lang="en-US" dirty="0"/>
                  <a:t>C</a:t>
                </a:r>
                <a:r>
                  <a:rPr lang="en-US" dirty="0" smtClean="0"/>
                  <a:t>omputationally intensive</a:t>
                </a:r>
              </a:p>
              <a:p>
                <a:pPr lvl="1"/>
                <a:r>
                  <a:rPr lang="en-US" dirty="0" smtClean="0"/>
                  <a:t>Prone to over-fitting</a:t>
                </a:r>
              </a:p>
              <a:p>
                <a:pPr lvl="1"/>
                <a:r>
                  <a:rPr lang="en-US" dirty="0" smtClean="0"/>
                  <a:t>Would require enormous amount of data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45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MNIST</a:t>
            </a:r>
            <a:endParaRPr lang="en-US" dirty="0"/>
          </a:p>
        </p:txBody>
      </p:sp>
      <p:pic>
        <p:nvPicPr>
          <p:cNvPr id="1026" name="Picture 2" descr="Image result for mnis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66" y="1981200"/>
            <a:ext cx="639446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17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Project </a:t>
            </a:r>
            <a:r>
              <a:rPr lang="en" dirty="0" smtClean="0"/>
              <a:t>2 </a:t>
            </a:r>
            <a:r>
              <a:rPr lang="en" dirty="0"/>
              <a:t>- </a:t>
            </a:r>
            <a:r>
              <a:rPr lang="en-US" dirty="0" smtClean="0"/>
              <a:t>MNIST</a:t>
            </a:r>
            <a:endParaRPr lang="en" dirty="0"/>
          </a:p>
        </p:txBody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333472" y="1676400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40000"/>
              </a:lnSpc>
              <a:spcBef>
                <a:spcPts val="0"/>
              </a:spcBef>
            </a:pPr>
            <a:r>
              <a:rPr lang="en" b="1" dirty="0"/>
              <a:t>Goal</a:t>
            </a:r>
            <a:r>
              <a:rPr lang="en" dirty="0" smtClean="0"/>
              <a:t>: Identify hand-written digits from an image</a:t>
            </a:r>
          </a:p>
          <a:p>
            <a:pPr marL="457200" lvl="0" indent="-228600" rtl="0">
              <a:lnSpc>
                <a:spcPct val="140000"/>
              </a:lnSpc>
              <a:spcBef>
                <a:spcPts val="0"/>
              </a:spcBef>
            </a:pPr>
            <a:r>
              <a:rPr lang="en" dirty="0" smtClean="0"/>
              <a:t>Understand intuitively how convolutional networks operate</a:t>
            </a:r>
          </a:p>
        </p:txBody>
      </p:sp>
    </p:spTree>
    <p:extLst>
      <p:ext uri="{BB962C8B-B14F-4D97-AF65-F5344CB8AC3E}">
        <p14:creationId xmlns:p14="http://schemas.microsoft.com/office/powerpoint/2010/main" val="267979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286000"/>
            <a:ext cx="1612900" cy="14605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286000"/>
            <a:ext cx="939800" cy="800100"/>
          </a:xfrm>
          <a:prstGeom prst="rect">
            <a:avLst/>
          </a:prstGeom>
        </p:spPr>
      </p:pic>
      <p:sp>
        <p:nvSpPr>
          <p:cNvPr id="147" name="TextBox 146"/>
          <p:cNvSpPr txBox="1"/>
          <p:nvPr/>
        </p:nvSpPr>
        <p:spPr>
          <a:xfrm>
            <a:off x="685800" y="2286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148" name="TextBox 147"/>
          <p:cNvSpPr txBox="1"/>
          <p:nvPr/>
        </p:nvSpPr>
        <p:spPr>
          <a:xfrm>
            <a:off x="4724400" y="2286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8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286000"/>
            <a:ext cx="1612900" cy="14605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286000"/>
            <a:ext cx="939800" cy="800100"/>
          </a:xfrm>
          <a:prstGeom prst="rect">
            <a:avLst/>
          </a:prstGeom>
        </p:spPr>
      </p:pic>
      <p:pic>
        <p:nvPicPr>
          <p:cNvPr id="146" name="Picture 145" descr="convolution_schematic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114800"/>
            <a:ext cx="3403600" cy="2489200"/>
          </a:xfrm>
          <a:prstGeom prst="rect">
            <a:avLst/>
          </a:prstGeom>
        </p:spPr>
      </p:pic>
      <p:sp>
        <p:nvSpPr>
          <p:cNvPr id="147" name="TextBox 146"/>
          <p:cNvSpPr txBox="1"/>
          <p:nvPr/>
        </p:nvSpPr>
        <p:spPr>
          <a:xfrm>
            <a:off x="685800" y="2286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148" name="TextBox 147"/>
          <p:cNvSpPr txBox="1"/>
          <p:nvPr/>
        </p:nvSpPr>
        <p:spPr>
          <a:xfrm>
            <a:off x="4724400" y="2286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64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– The intuition</a:t>
            </a:r>
            <a:endParaRPr lang="en-US" dirty="0"/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46" y="2259800"/>
            <a:ext cx="79248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5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– the 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Recall the curve detector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08" y="3225426"/>
            <a:ext cx="8191500" cy="29083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V="1">
            <a:off x="4250470" y="4548250"/>
            <a:ext cx="881192" cy="1451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4043122" y="6232786"/>
            <a:ext cx="449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matrix will have a large value 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62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– the intuition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464" y="2333208"/>
            <a:ext cx="2971800" cy="18161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V="1">
            <a:off x="3615476" y="3369060"/>
            <a:ext cx="881192" cy="1451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3343378" y="4898122"/>
            <a:ext cx="431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Conversely, the output matrix will have a </a:t>
            </a:r>
          </a:p>
          <a:p>
            <a:r>
              <a:rPr lang="en-US" dirty="0"/>
              <a:t>z</a:t>
            </a:r>
            <a:r>
              <a:rPr lang="en-US" dirty="0" smtClean="0"/>
              <a:t>ero value 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9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rush finding nemo exit budd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980" y="1981200"/>
            <a:ext cx="617004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35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r>
              <a:rPr lang="en-US" sz="2400" dirty="0" smtClean="0"/>
              <a:t>Different filters (each acting as a feature detector) produce a feature map</a:t>
            </a:r>
          </a:p>
          <a:p>
            <a:r>
              <a:rPr lang="en-US" sz="2400" i="1" dirty="0" smtClean="0"/>
              <a:t>Shallow</a:t>
            </a:r>
            <a:r>
              <a:rPr lang="en-US" sz="2400" dirty="0" smtClean="0"/>
              <a:t> layers detect </a:t>
            </a:r>
            <a:r>
              <a:rPr lang="en-US" sz="2400" i="1" dirty="0" smtClean="0"/>
              <a:t>low-level </a:t>
            </a:r>
            <a:r>
              <a:rPr lang="en-US" sz="2400" dirty="0" smtClean="0"/>
              <a:t>features</a:t>
            </a:r>
          </a:p>
          <a:p>
            <a:r>
              <a:rPr lang="en-US" sz="2400" i="1" dirty="0" smtClean="0"/>
              <a:t>Deeper</a:t>
            </a:r>
            <a:r>
              <a:rPr lang="en-US" sz="2400" dirty="0" smtClean="0"/>
              <a:t> layers learn more </a:t>
            </a:r>
            <a:r>
              <a:rPr lang="en-US" sz="2400" i="1" dirty="0" smtClean="0"/>
              <a:t>complicated</a:t>
            </a:r>
            <a:r>
              <a:rPr lang="en-US" sz="2400" dirty="0" smtClean="0"/>
              <a:t> features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244" y="3340100"/>
            <a:ext cx="34290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3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Pooling layers in CNN, deep structures</a:t>
            </a:r>
          </a:p>
        </p:txBody>
      </p:sp>
      <p:sp>
        <p:nvSpPr>
          <p:cNvPr id="885" name="Shape 885"/>
          <p:cNvSpPr txBox="1">
            <a:spLocks noGrp="1"/>
          </p:cNvSpPr>
          <p:nvPr>
            <p:ph type="body" idx="1"/>
          </p:nvPr>
        </p:nvSpPr>
        <p:spPr>
          <a:xfrm>
            <a:off x="311672" y="2158642"/>
            <a:ext cx="8520599" cy="198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z="2400" dirty="0"/>
              <a:t>Maybe a filter learns to detect </a:t>
            </a:r>
            <a:r>
              <a:rPr lang="en" sz="2400" b="1" dirty="0"/>
              <a:t>eyes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2400" dirty="0"/>
              <a:t>Precise location of eye is maybe unimportant</a:t>
            </a:r>
          </a:p>
          <a:p>
            <a:pPr marL="457200" lvl="0" indent="-228600">
              <a:spcBef>
                <a:spcPts val="0"/>
              </a:spcBef>
            </a:pPr>
            <a:r>
              <a:rPr lang="en" sz="2400" dirty="0"/>
              <a:t>Use a </a:t>
            </a:r>
            <a:r>
              <a:rPr lang="en" sz="2400" b="1" dirty="0"/>
              <a:t>pooling</a:t>
            </a:r>
            <a:r>
              <a:rPr lang="en" sz="2400" dirty="0"/>
              <a:t> layer to downsample</a:t>
            </a:r>
          </a:p>
        </p:txBody>
      </p:sp>
      <p:sp>
        <p:nvSpPr>
          <p:cNvPr id="886" name="Shape 886"/>
          <p:cNvSpPr/>
          <p:nvPr/>
        </p:nvSpPr>
        <p:spPr>
          <a:xfrm>
            <a:off x="736700" y="3679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7" name="Shape 887"/>
          <p:cNvSpPr/>
          <p:nvPr/>
        </p:nvSpPr>
        <p:spPr>
          <a:xfrm>
            <a:off x="736700" y="40986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8" name="Shape 888"/>
          <p:cNvSpPr/>
          <p:nvPr/>
        </p:nvSpPr>
        <p:spPr>
          <a:xfrm>
            <a:off x="736700" y="45174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9" name="Shape 889"/>
          <p:cNvSpPr/>
          <p:nvPr/>
        </p:nvSpPr>
        <p:spPr>
          <a:xfrm>
            <a:off x="736700" y="49362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0" name="Shape 890"/>
          <p:cNvSpPr/>
          <p:nvPr/>
        </p:nvSpPr>
        <p:spPr>
          <a:xfrm>
            <a:off x="736700" y="5355072"/>
            <a:ext cx="314099" cy="4187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1" name="Shape 891"/>
          <p:cNvSpPr/>
          <p:nvPr/>
        </p:nvSpPr>
        <p:spPr>
          <a:xfrm>
            <a:off x="736700" y="5773872"/>
            <a:ext cx="314099" cy="4187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2" name="Shape 892"/>
          <p:cNvSpPr/>
          <p:nvPr/>
        </p:nvSpPr>
        <p:spPr>
          <a:xfrm>
            <a:off x="1050800" y="3679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3" name="Shape 893"/>
          <p:cNvSpPr/>
          <p:nvPr/>
        </p:nvSpPr>
        <p:spPr>
          <a:xfrm>
            <a:off x="1050800" y="40986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4" name="Shape 894"/>
          <p:cNvSpPr/>
          <p:nvPr/>
        </p:nvSpPr>
        <p:spPr>
          <a:xfrm>
            <a:off x="1050800" y="45174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5" name="Shape 895"/>
          <p:cNvSpPr/>
          <p:nvPr/>
        </p:nvSpPr>
        <p:spPr>
          <a:xfrm>
            <a:off x="1050800" y="49362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6" name="Shape 896"/>
          <p:cNvSpPr/>
          <p:nvPr/>
        </p:nvSpPr>
        <p:spPr>
          <a:xfrm>
            <a:off x="1050800" y="5355072"/>
            <a:ext cx="314099" cy="4187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7" name="Shape 897"/>
          <p:cNvSpPr/>
          <p:nvPr/>
        </p:nvSpPr>
        <p:spPr>
          <a:xfrm>
            <a:off x="1050800" y="5773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8" name="Shape 898"/>
          <p:cNvSpPr/>
          <p:nvPr/>
        </p:nvSpPr>
        <p:spPr>
          <a:xfrm>
            <a:off x="1364900" y="3679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9" name="Shape 899"/>
          <p:cNvSpPr/>
          <p:nvPr/>
        </p:nvSpPr>
        <p:spPr>
          <a:xfrm>
            <a:off x="1364900" y="4098672"/>
            <a:ext cx="314099" cy="4187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0" name="Shape 900"/>
          <p:cNvSpPr/>
          <p:nvPr/>
        </p:nvSpPr>
        <p:spPr>
          <a:xfrm>
            <a:off x="1364900" y="45174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1" name="Shape 901"/>
          <p:cNvSpPr/>
          <p:nvPr/>
        </p:nvSpPr>
        <p:spPr>
          <a:xfrm>
            <a:off x="1364900" y="49362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2" name="Shape 902"/>
          <p:cNvSpPr/>
          <p:nvPr/>
        </p:nvSpPr>
        <p:spPr>
          <a:xfrm>
            <a:off x="1364900" y="53550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3" name="Shape 903"/>
          <p:cNvSpPr/>
          <p:nvPr/>
        </p:nvSpPr>
        <p:spPr>
          <a:xfrm>
            <a:off x="1364900" y="57738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4" name="Shape 904"/>
          <p:cNvSpPr/>
          <p:nvPr/>
        </p:nvSpPr>
        <p:spPr>
          <a:xfrm>
            <a:off x="1679000" y="3679872"/>
            <a:ext cx="314099" cy="4187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5" name="Shape 905"/>
          <p:cNvSpPr/>
          <p:nvPr/>
        </p:nvSpPr>
        <p:spPr>
          <a:xfrm>
            <a:off x="1679000" y="40986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6" name="Shape 906"/>
          <p:cNvSpPr/>
          <p:nvPr/>
        </p:nvSpPr>
        <p:spPr>
          <a:xfrm>
            <a:off x="1679000" y="45174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7" name="Shape 907"/>
          <p:cNvSpPr/>
          <p:nvPr/>
        </p:nvSpPr>
        <p:spPr>
          <a:xfrm>
            <a:off x="1679000" y="49362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8" name="Shape 908"/>
          <p:cNvSpPr/>
          <p:nvPr/>
        </p:nvSpPr>
        <p:spPr>
          <a:xfrm>
            <a:off x="1679000" y="53550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9" name="Shape 909"/>
          <p:cNvSpPr/>
          <p:nvPr/>
        </p:nvSpPr>
        <p:spPr>
          <a:xfrm>
            <a:off x="1679000" y="5773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0" name="Shape 910"/>
          <p:cNvSpPr/>
          <p:nvPr/>
        </p:nvSpPr>
        <p:spPr>
          <a:xfrm>
            <a:off x="1993100" y="3679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1" name="Shape 911"/>
          <p:cNvSpPr/>
          <p:nvPr/>
        </p:nvSpPr>
        <p:spPr>
          <a:xfrm>
            <a:off x="1993100" y="40986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2" name="Shape 912"/>
          <p:cNvSpPr/>
          <p:nvPr/>
        </p:nvSpPr>
        <p:spPr>
          <a:xfrm>
            <a:off x="1993100" y="45174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3" name="Shape 913"/>
          <p:cNvSpPr/>
          <p:nvPr/>
        </p:nvSpPr>
        <p:spPr>
          <a:xfrm>
            <a:off x="1993100" y="49362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4" name="Shape 914"/>
          <p:cNvSpPr/>
          <p:nvPr/>
        </p:nvSpPr>
        <p:spPr>
          <a:xfrm>
            <a:off x="1993100" y="53550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5" name="Shape 915"/>
          <p:cNvSpPr/>
          <p:nvPr/>
        </p:nvSpPr>
        <p:spPr>
          <a:xfrm>
            <a:off x="1993100" y="5773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6" name="Shape 916"/>
          <p:cNvSpPr/>
          <p:nvPr/>
        </p:nvSpPr>
        <p:spPr>
          <a:xfrm>
            <a:off x="2307200" y="3679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2307200" y="40986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8" name="Shape 918"/>
          <p:cNvSpPr/>
          <p:nvPr/>
        </p:nvSpPr>
        <p:spPr>
          <a:xfrm>
            <a:off x="2307200" y="45174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9" name="Shape 919"/>
          <p:cNvSpPr/>
          <p:nvPr/>
        </p:nvSpPr>
        <p:spPr>
          <a:xfrm>
            <a:off x="2307200" y="49362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0" name="Shape 920"/>
          <p:cNvSpPr/>
          <p:nvPr/>
        </p:nvSpPr>
        <p:spPr>
          <a:xfrm>
            <a:off x="2307200" y="53550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1" name="Shape 921"/>
          <p:cNvSpPr/>
          <p:nvPr/>
        </p:nvSpPr>
        <p:spPr>
          <a:xfrm>
            <a:off x="2307200" y="5773872"/>
            <a:ext cx="314099" cy="4187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2" name="Shape 922"/>
          <p:cNvSpPr txBox="1"/>
          <p:nvPr/>
        </p:nvSpPr>
        <p:spPr>
          <a:xfrm>
            <a:off x="736700" y="6192672"/>
            <a:ext cx="1884599" cy="88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OUTPUT</a:t>
            </a:r>
          </a:p>
        </p:txBody>
      </p:sp>
      <p:sp>
        <p:nvSpPr>
          <p:cNvPr id="923" name="Shape 923"/>
          <p:cNvSpPr/>
          <p:nvPr/>
        </p:nvSpPr>
        <p:spPr>
          <a:xfrm>
            <a:off x="4128037" y="4511872"/>
            <a:ext cx="314099" cy="4187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4" name="Shape 924"/>
          <p:cNvSpPr/>
          <p:nvPr/>
        </p:nvSpPr>
        <p:spPr>
          <a:xfrm>
            <a:off x="4128037" y="4930672"/>
            <a:ext cx="314099" cy="4187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5" name="Shape 925"/>
          <p:cNvSpPr/>
          <p:nvPr/>
        </p:nvSpPr>
        <p:spPr>
          <a:xfrm>
            <a:off x="4442137" y="4511872"/>
            <a:ext cx="314099" cy="4187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6" name="Shape 926"/>
          <p:cNvSpPr/>
          <p:nvPr/>
        </p:nvSpPr>
        <p:spPr>
          <a:xfrm>
            <a:off x="4442137" y="4930672"/>
            <a:ext cx="314099" cy="4187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7" name="Shape 927"/>
          <p:cNvSpPr txBox="1"/>
          <p:nvPr/>
        </p:nvSpPr>
        <p:spPr>
          <a:xfrm>
            <a:off x="3476687" y="6192672"/>
            <a:ext cx="1884599" cy="88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2x2 MAX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POOL</a:t>
            </a:r>
          </a:p>
        </p:txBody>
      </p:sp>
      <p:sp>
        <p:nvSpPr>
          <p:cNvPr id="928" name="Shape 928"/>
          <p:cNvSpPr/>
          <p:nvPr/>
        </p:nvSpPr>
        <p:spPr>
          <a:xfrm>
            <a:off x="2970699" y="4517472"/>
            <a:ext cx="732600" cy="8263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9" name="Shape 929"/>
          <p:cNvSpPr/>
          <p:nvPr/>
        </p:nvSpPr>
        <p:spPr>
          <a:xfrm>
            <a:off x="5309086" y="4517472"/>
            <a:ext cx="732600" cy="8263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0" name="Shape 930"/>
          <p:cNvSpPr/>
          <p:nvPr/>
        </p:nvSpPr>
        <p:spPr>
          <a:xfrm>
            <a:off x="6530774" y="3679871"/>
            <a:ext cx="674400" cy="8375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1" name="Shape 931"/>
          <p:cNvSpPr/>
          <p:nvPr/>
        </p:nvSpPr>
        <p:spPr>
          <a:xfrm>
            <a:off x="6530774" y="4517472"/>
            <a:ext cx="674400" cy="8375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2" name="Shape 932"/>
          <p:cNvSpPr/>
          <p:nvPr/>
        </p:nvSpPr>
        <p:spPr>
          <a:xfrm>
            <a:off x="6530774" y="5355072"/>
            <a:ext cx="674400" cy="8375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3" name="Shape 933"/>
          <p:cNvSpPr/>
          <p:nvPr/>
        </p:nvSpPr>
        <p:spPr>
          <a:xfrm>
            <a:off x="7205290" y="3679871"/>
            <a:ext cx="674400" cy="8375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4" name="Shape 934"/>
          <p:cNvSpPr/>
          <p:nvPr/>
        </p:nvSpPr>
        <p:spPr>
          <a:xfrm>
            <a:off x="7205290" y="4517472"/>
            <a:ext cx="674400" cy="8375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5" name="Shape 935"/>
          <p:cNvSpPr/>
          <p:nvPr/>
        </p:nvSpPr>
        <p:spPr>
          <a:xfrm>
            <a:off x="7205290" y="5355072"/>
            <a:ext cx="674400" cy="8375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6" name="Shape 936"/>
          <p:cNvSpPr/>
          <p:nvPr/>
        </p:nvSpPr>
        <p:spPr>
          <a:xfrm>
            <a:off x="7879807" y="3679871"/>
            <a:ext cx="674400" cy="8375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7" name="Shape 937"/>
          <p:cNvSpPr/>
          <p:nvPr/>
        </p:nvSpPr>
        <p:spPr>
          <a:xfrm>
            <a:off x="7879807" y="4517472"/>
            <a:ext cx="674400" cy="8375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8" name="Shape 938"/>
          <p:cNvSpPr/>
          <p:nvPr/>
        </p:nvSpPr>
        <p:spPr>
          <a:xfrm>
            <a:off x="7879807" y="5355072"/>
            <a:ext cx="674400" cy="8375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9" name="Shape 939"/>
          <p:cNvSpPr txBox="1"/>
          <p:nvPr/>
        </p:nvSpPr>
        <p:spPr>
          <a:xfrm>
            <a:off x="6530775" y="6192672"/>
            <a:ext cx="2023499" cy="88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POOLING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61236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ingredients of </a:t>
            </a:r>
            <a:r>
              <a:rPr lang="en-US" dirty="0" err="1" smtClean="0"/>
              <a:t>ConvNets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sz="2400" dirty="0" smtClean="0"/>
              <a:t>Lots of layers... more usually perform better!</a:t>
            </a:r>
          </a:p>
          <a:p>
            <a:pPr>
              <a:lnSpc>
                <a:spcPct val="110000"/>
              </a:lnSpc>
            </a:pPr>
            <a:r>
              <a:rPr lang="en-US" sz="2400" dirty="0" smtClean="0"/>
              <a:t>Most commonly used: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Fully Connected Layers </a:t>
            </a:r>
            <a:endParaRPr lang="en-US" sz="2400" dirty="0" smtClean="0"/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Convolution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97164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Early ConvNet: “LeNet-5”</a:t>
            </a:r>
          </a:p>
        </p:txBody>
      </p:sp>
      <p:sp>
        <p:nvSpPr>
          <p:cNvPr id="946" name="Shape 946"/>
          <p:cNvSpPr txBox="1"/>
          <p:nvPr/>
        </p:nvSpPr>
        <p:spPr>
          <a:xfrm>
            <a:off x="2070301" y="6173433"/>
            <a:ext cx="5003399" cy="54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http://deeplearning.net/tutorial/lenet.html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5600"/>
            <a:ext cx="9144000" cy="217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5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616" y="945930"/>
            <a:ext cx="7832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493"/>
          <p:cNvSpPr txBox="1"/>
          <p:nvPr/>
        </p:nvSpPr>
        <p:spPr>
          <a:xfrm>
            <a:off x="-189832" y="3259155"/>
            <a:ext cx="1279200" cy="9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/>
              <a:t>“LeNet”</a:t>
            </a:r>
          </a:p>
          <a:p>
            <a:pPr lvl="0" algn="r">
              <a:spcBef>
                <a:spcPts val="0"/>
              </a:spcBef>
              <a:buNone/>
            </a:pPr>
            <a:r>
              <a:rPr lang="en" sz="2400"/>
              <a:t>1998:</a:t>
            </a:r>
          </a:p>
        </p:txBody>
      </p:sp>
      <p:sp>
        <p:nvSpPr>
          <p:cNvPr id="4" name="Shape 494"/>
          <p:cNvSpPr txBox="1"/>
          <p:nvPr/>
        </p:nvSpPr>
        <p:spPr>
          <a:xfrm>
            <a:off x="1640668" y="3259155"/>
            <a:ext cx="1609499" cy="9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/>
              <a:t>“AlexNet”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2400"/>
              <a:t>2012:</a:t>
            </a:r>
          </a:p>
        </p:txBody>
      </p:sp>
      <p:pic>
        <p:nvPicPr>
          <p:cNvPr id="5" name="Shape 4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187" y="945930"/>
            <a:ext cx="3753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496"/>
          <p:cNvSpPr txBox="1"/>
          <p:nvPr/>
        </p:nvSpPr>
        <p:spPr>
          <a:xfrm>
            <a:off x="3529118" y="3259155"/>
            <a:ext cx="2094000" cy="9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/>
              <a:t>“GoogLeNet”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2400"/>
              <a:t>2014:</a:t>
            </a:r>
          </a:p>
        </p:txBody>
      </p:sp>
      <p:pic>
        <p:nvPicPr>
          <p:cNvPr id="7" name="Shape 4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3116" y="945930"/>
            <a:ext cx="356353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498"/>
          <p:cNvSpPr txBox="1"/>
          <p:nvPr/>
        </p:nvSpPr>
        <p:spPr>
          <a:xfrm>
            <a:off x="6544918" y="3259155"/>
            <a:ext cx="2094000" cy="9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/>
              <a:t>“Inception v3”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2400"/>
              <a:t>2015:</a:t>
            </a:r>
          </a:p>
        </p:txBody>
      </p:sp>
      <p:pic>
        <p:nvPicPr>
          <p:cNvPr id="9" name="Shape 4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24749" y="945930"/>
            <a:ext cx="215587" cy="514348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500"/>
          <p:cNvSpPr txBox="1"/>
          <p:nvPr/>
        </p:nvSpPr>
        <p:spPr>
          <a:xfrm>
            <a:off x="6106918" y="4869830"/>
            <a:ext cx="2531999" cy="110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Source: </a:t>
            </a:r>
            <a:r>
              <a:rPr lang="en" u="sng" dirty="0">
                <a:solidFill>
                  <a:schemeClr val="hlink"/>
                </a:solidFill>
                <a:hlinkClick r:id="rId7"/>
              </a:rPr>
              <a:t>http://josephpcohen.com/w/visualizing-cnn-architectures-side-by-side-with-mxnet/</a:t>
            </a:r>
          </a:p>
        </p:txBody>
      </p:sp>
    </p:spTree>
    <p:extLst>
      <p:ext uri="{BB962C8B-B14F-4D97-AF65-F5344CB8AC3E}">
        <p14:creationId xmlns:p14="http://schemas.microsoft.com/office/powerpoint/2010/main" val="30678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Natural Language Processing with Neural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3901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Natural Language Processing (NLP)?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Ability of computers to understand human language</a:t>
            </a:r>
          </a:p>
          <a:p>
            <a:r>
              <a:rPr lang="en-US" dirty="0" smtClean="0"/>
              <a:t>Abundant quantities of data</a:t>
            </a:r>
          </a:p>
          <a:p>
            <a:r>
              <a:rPr lang="en-US" dirty="0" smtClean="0"/>
              <a:t>Wide range of use cases</a:t>
            </a:r>
          </a:p>
          <a:p>
            <a:pPr lvl="1"/>
            <a:r>
              <a:rPr lang="en-US" dirty="0" smtClean="0"/>
              <a:t>Sentiment analysis</a:t>
            </a:r>
          </a:p>
          <a:p>
            <a:pPr lvl="1"/>
            <a:r>
              <a:rPr lang="en-US" dirty="0" smtClean="0"/>
              <a:t>Speech recognition</a:t>
            </a:r>
          </a:p>
          <a:p>
            <a:pPr lvl="1"/>
            <a:r>
              <a:rPr lang="en-US" dirty="0" smtClean="0"/>
              <a:t>Text generation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51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Attempts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Taxonomy</a:t>
            </a:r>
          </a:p>
          <a:p>
            <a:r>
              <a:rPr lang="en-US" dirty="0" smtClean="0"/>
              <a:t>Hard-coded rules</a:t>
            </a:r>
          </a:p>
          <a:p>
            <a:r>
              <a:rPr lang="en-US" dirty="0" smtClean="0"/>
              <a:t>One-hot encoding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90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Breakthrough: Word2Vec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lvl="0" indent="-22860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" sz="2800" dirty="0"/>
                  <a:t>Given a text corpus, embed words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" sz="2800" dirty="0"/>
              </a:p>
              <a:p>
                <a:pPr marL="457200" lvl="0" indent="-22860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" sz="2800" dirty="0"/>
                  <a:t>“Similar” words should be “close” in this space</a:t>
                </a:r>
              </a:p>
              <a:p>
                <a:pPr marL="457200" lvl="0" indent="-22860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" sz="2800" dirty="0"/>
                  <a:t>Use a (fairly simple) neural network to </a:t>
                </a:r>
                <a:r>
                  <a:rPr lang="en" sz="2800" dirty="0" smtClean="0"/>
                  <a:t>encode</a:t>
                </a:r>
              </a:p>
              <a:p>
                <a:pPr marL="457200" lvl="0" indent="-22860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" sz="2800" dirty="0" smtClean="0"/>
                  <a:t>Results:</a:t>
                </a:r>
              </a:p>
              <a:p>
                <a:pPr marL="857250" lvl="1" indent="-22860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" sz="2400" dirty="0" smtClean="0"/>
                  <a:t>Paper: </a:t>
                </a:r>
                <a:r>
                  <a:rPr lang="en" sz="2400" dirty="0"/>
                  <a:t>: </a:t>
                </a:r>
                <a:r>
                  <a:rPr lang="en" sz="2400" u="sng" dirty="0">
                    <a:solidFill>
                      <a:schemeClr val="hlink"/>
                    </a:solidFill>
                    <a:hlinkClick r:id="rId2"/>
                  </a:rPr>
                  <a:t>http://arxiv.org/pdf/1301.3781.pdf</a:t>
                </a:r>
                <a:endParaRPr lang="en" sz="2400" dirty="0" smtClean="0"/>
              </a:p>
              <a:p>
                <a:pPr marL="857250" lvl="1" indent="-228600">
                  <a:lnSpc>
                    <a:spcPct val="150000"/>
                  </a:lnSpc>
                  <a:spcBef>
                    <a:spcPts val="0"/>
                  </a:spcBef>
                </a:pPr>
                <a:endParaRPr lang="e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3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Shape 6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00" y="64167"/>
            <a:ext cx="8115300" cy="39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 txBox="1"/>
          <p:nvPr/>
        </p:nvSpPr>
        <p:spPr>
          <a:xfrm>
            <a:off x="139051" y="4268567"/>
            <a:ext cx="8490599" cy="25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PARIS  -  FRANCE  +  ITALY  =  ROME</a:t>
            </a:r>
          </a:p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JAPAN  -  SUSHI  +  GERMANY  =  BRATWURST</a:t>
            </a:r>
          </a:p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BIG  -  BIGGER  +  COLD  =  COLDER</a:t>
            </a:r>
          </a:p>
        </p:txBody>
      </p:sp>
    </p:spTree>
    <p:extLst>
      <p:ext uri="{BB962C8B-B14F-4D97-AF65-F5344CB8AC3E}">
        <p14:creationId xmlns:p14="http://schemas.microsoft.com/office/powerpoint/2010/main" val="260897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Deep Learning?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59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Embedding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Represent words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-dimensional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 smtClean="0"/>
                  <a:t> Number of words in vocabulary</a:t>
                </a:r>
              </a:p>
              <a:p>
                <a:pPr lvl="1"/>
                <a:r>
                  <a:rPr lang="en-US" dirty="0" smtClean="0"/>
                  <a:t>Similar to principal component analysis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Learn representation via gradient descent</a:t>
                </a:r>
              </a:p>
              <a:p>
                <a:endParaRPr lang="en-US" dirty="0"/>
              </a:p>
              <a:p>
                <a:r>
                  <a:rPr lang="en-US" dirty="0" smtClean="0"/>
                  <a:t>Use embedding for other various tasks</a:t>
                </a:r>
              </a:p>
              <a:p>
                <a:pPr lvl="1"/>
                <a:r>
                  <a:rPr lang="en-US" dirty="0" smtClean="0"/>
                  <a:t>Sentiment analysis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30" t="-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89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Understand emotion from text</a:t>
            </a:r>
            <a:endParaRPr lang="en-US" dirty="0"/>
          </a:p>
          <a:p>
            <a:r>
              <a:rPr lang="en-US" dirty="0" smtClean="0"/>
              <a:t>Wide number of use cases:</a:t>
            </a:r>
          </a:p>
          <a:p>
            <a:pPr lvl="1"/>
            <a:r>
              <a:rPr lang="en-US" dirty="0" smtClean="0"/>
              <a:t>Product reviews</a:t>
            </a:r>
          </a:p>
          <a:p>
            <a:pPr lvl="1"/>
            <a:r>
              <a:rPr lang="en-US" dirty="0" smtClean="0"/>
              <a:t>Market analysis</a:t>
            </a:r>
          </a:p>
          <a:p>
            <a:pPr lvl="1"/>
            <a:r>
              <a:rPr lang="en-US" dirty="0" smtClean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99900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3: IMDB Sentiment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1" y="2285999"/>
                <a:ext cx="8520599" cy="380583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0,000</m:t>
                    </m:r>
                  </m:oMath>
                </a14:m>
                <a:r>
                  <a:rPr lang="en-US" dirty="0" smtClean="0"/>
                  <a:t> reviews of polarizing movies</a:t>
                </a:r>
              </a:p>
              <a:p>
                <a:r>
                  <a:rPr lang="en-US" dirty="0" smtClean="0"/>
                  <a:t>Goal: classify review as positive or negative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1" y="2285999"/>
                <a:ext cx="8520599" cy="3805833"/>
              </a:xfrm>
              <a:blipFill>
                <a:blip r:embed="rId2"/>
                <a:stretch>
                  <a:fillRect l="-930" t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425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SGD with Momentum</a:t>
            </a:r>
            <a:endParaRPr lang="en-US" dirty="0"/>
          </a:p>
        </p:txBody>
      </p:sp>
      <p:pic>
        <p:nvPicPr>
          <p:cNvPr id="1026" name="Picture 2" descr="Image result for sgd with moment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2566988"/>
            <a:ext cx="74771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6211669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Credit for this and two following figures: </a:t>
            </a:r>
            <a:r>
              <a:rPr lang="en-US" dirty="0"/>
              <a:t>http://ruder.io/optimizing-gradient-descent/</a:t>
            </a:r>
          </a:p>
        </p:txBody>
      </p:sp>
    </p:spTree>
    <p:extLst>
      <p:ext uri="{BB962C8B-B14F-4D97-AF65-F5344CB8AC3E}">
        <p14:creationId xmlns:p14="http://schemas.microsoft.com/office/powerpoint/2010/main" val="261929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SGD</a:t>
            </a:r>
            <a:endParaRPr lang="en-US" dirty="0"/>
          </a:p>
        </p:txBody>
      </p:sp>
      <p:pic>
        <p:nvPicPr>
          <p:cNvPr id="2050" name="Picture 2" descr="http://ruder.io/content/images/2016/09/contours_evaluation_optimizer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1515397"/>
            <a:ext cx="4943475" cy="382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17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Saddle Points with SGD</a:t>
            </a:r>
            <a:endParaRPr lang="en-US" dirty="0"/>
          </a:p>
        </p:txBody>
      </p:sp>
      <p:pic>
        <p:nvPicPr>
          <p:cNvPr id="3074" name="Picture 2" descr="http://ruder.io/content/images/2016/09/saddle_point_evaluation_optimizer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401097"/>
            <a:ext cx="5238750" cy="405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52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Moving Average</a:t>
            </a:r>
            <a:endParaRPr lang="en-US" dirty="0"/>
          </a:p>
        </p:txBody>
      </p:sp>
      <p:pic>
        <p:nvPicPr>
          <p:cNvPr id="5122" name="Picture 2" descr="Image result for exponential aver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1785937"/>
            <a:ext cx="5734050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51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RMSProp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4098" name="Picture 2" descr="Image result for rmspr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600200"/>
            <a:ext cx="5867400" cy="431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94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break…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www.youtube.com/watch?v=iRqypM7jb5Y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Final Thoughts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3892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Unstructured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512" y="2819400"/>
            <a:ext cx="3998976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8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Hyper-parameter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Enormous hyper-parameter space</a:t>
            </a:r>
          </a:p>
          <a:p>
            <a:r>
              <a:rPr lang="en-US" dirty="0" smtClean="0"/>
              <a:t>Where to start?</a:t>
            </a:r>
          </a:p>
          <a:p>
            <a:pPr lvl="1"/>
            <a:r>
              <a:rPr lang="en-US" dirty="0"/>
              <a:t>Paper: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arxiv.org/pdf/1206.5533v2.pdf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19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Hyper-parameter Priority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much consensus in the field</a:t>
            </a:r>
          </a:p>
          <a:p>
            <a:r>
              <a:rPr lang="en-US" dirty="0" smtClean="0"/>
              <a:t>Often problem dependent</a:t>
            </a:r>
          </a:p>
          <a:p>
            <a:r>
              <a:rPr lang="en-US" dirty="0" smtClean="0"/>
              <a:t>Difficult to know beforehand</a:t>
            </a:r>
          </a:p>
          <a:p>
            <a:r>
              <a:rPr lang="en-US" dirty="0" smtClean="0"/>
              <a:t>General thoughts:</a:t>
            </a:r>
          </a:p>
          <a:p>
            <a:pPr lvl="1"/>
            <a:r>
              <a:rPr lang="en-US" dirty="0" smtClean="0"/>
              <a:t>Learning rate</a:t>
            </a:r>
          </a:p>
          <a:p>
            <a:pPr lvl="1"/>
            <a:r>
              <a:rPr lang="en-US" dirty="0" smtClean="0"/>
              <a:t>Number of layers</a:t>
            </a:r>
          </a:p>
          <a:p>
            <a:pPr lvl="1"/>
            <a:r>
              <a:rPr lang="en-US" dirty="0" smtClean="0"/>
              <a:t>Number of hidden units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1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Hyper-parameter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Grid search vs. random search?</a:t>
            </a:r>
          </a:p>
          <a:p>
            <a:pPr lvl="1"/>
            <a:r>
              <a:rPr lang="en-US" dirty="0" smtClean="0"/>
              <a:t>Almost always random search</a:t>
            </a:r>
          </a:p>
          <a:p>
            <a:pPr lvl="1"/>
            <a:r>
              <a:rPr lang="en-US" dirty="0" smtClean="0"/>
              <a:t>Why?</a:t>
            </a:r>
          </a:p>
          <a:p>
            <a:pPr lvl="2"/>
            <a:r>
              <a:rPr lang="en-US" dirty="0" smtClean="0"/>
              <a:t>Explore more values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Coarse to fine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9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Online courses:</a:t>
            </a:r>
          </a:p>
          <a:p>
            <a:pPr lvl="1"/>
            <a:r>
              <a:rPr lang="en-US" dirty="0" smtClean="0"/>
              <a:t>Andrew Ng: Coursera – five classes on neural networks</a:t>
            </a:r>
          </a:p>
          <a:p>
            <a:pPr lvl="1"/>
            <a:r>
              <a:rPr lang="en-US" dirty="0" smtClean="0"/>
              <a:t>Geoffrey Hinton: Coursera</a:t>
            </a:r>
          </a:p>
          <a:p>
            <a:pPr lvl="1"/>
            <a:r>
              <a:rPr lang="en-US" dirty="0" smtClean="0"/>
              <a:t>Fast AI</a:t>
            </a:r>
          </a:p>
          <a:p>
            <a:pPr lvl="1"/>
            <a:r>
              <a:rPr lang="en-US" dirty="0" err="1" smtClean="0"/>
              <a:t>Kaggle</a:t>
            </a:r>
            <a:endParaRPr lang="en-US" dirty="0" smtClean="0"/>
          </a:p>
          <a:p>
            <a:pPr lvl="2"/>
            <a:r>
              <a:rPr lang="en-US" dirty="0" smtClean="0"/>
              <a:t>Code and winners’ write-ups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59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Books/Papers/Videos:</a:t>
            </a:r>
          </a:p>
          <a:p>
            <a:pPr lvl="1"/>
            <a:r>
              <a:rPr lang="en-US" dirty="0">
                <a:hlinkClick r:id="rId2"/>
              </a:rPr>
              <a:t>http://www.deeplearningbook.org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http://deeplearning.net/reading-list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https://ift6266h13.wordpress.com/home/resources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533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Neural networks are not magical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Wide range of applications for unstructured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Tons of resources available for further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Rapidly changing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44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learning?</a:t>
            </a:r>
            <a:endParaRPr lang="en-US" dirty="0"/>
          </a:p>
        </p:txBody>
      </p:sp>
      <p:pic>
        <p:nvPicPr>
          <p:cNvPr id="1028" name="Picture 4" descr="https://cdn-images-1.medium.com/max/840/1*uviv-FBuNKSbOiGwVSyvKw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476" y="1981200"/>
            <a:ext cx="569704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36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learning?</a:t>
            </a:r>
            <a:endParaRPr lang="en-US" dirty="0"/>
          </a:p>
        </p:txBody>
      </p:sp>
      <p:pic>
        <p:nvPicPr>
          <p:cNvPr id="2050" name="Picture 2" descr="https://cdn.wccftech.com/wp-content/uploads/2013/01/GeForce-Titan-GPU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199" y="2362200"/>
            <a:ext cx="454360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82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Neural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5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M10203784">
  <a:themeElements>
    <a:clrScheme name="Office Theme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TM10203784</Template>
  <TotalTime>22559</TotalTime>
  <Words>880</Words>
  <Application>Microsoft Office PowerPoint</Application>
  <PresentationFormat>On-screen Show (4:3)</PresentationFormat>
  <Paragraphs>302</Paragraphs>
  <Slides>65</Slides>
  <Notes>26</Notes>
  <HiddenSlides>13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ＭＳ Ｐゴシック</vt:lpstr>
      <vt:lpstr>Arial</vt:lpstr>
      <vt:lpstr>Arial Black</vt:lpstr>
      <vt:lpstr>Calibri</vt:lpstr>
      <vt:lpstr>Cambria Math</vt:lpstr>
      <vt:lpstr>Times New Roman</vt:lpstr>
      <vt:lpstr>Trebuchet MS</vt:lpstr>
      <vt:lpstr>Wingdings</vt:lpstr>
      <vt:lpstr>TM10203784</vt:lpstr>
      <vt:lpstr>Deep Learning in R</vt:lpstr>
      <vt:lpstr>Overview</vt:lpstr>
      <vt:lpstr>Goals</vt:lpstr>
      <vt:lpstr>PowerPoint Presentation</vt:lpstr>
      <vt:lpstr>Why Deep Learning?</vt:lpstr>
      <vt:lpstr>Why deep learning?</vt:lpstr>
      <vt:lpstr>Why deep learning?</vt:lpstr>
      <vt:lpstr>Why deep learning?</vt:lpstr>
      <vt:lpstr>Intro to Neural Networks</vt:lpstr>
      <vt:lpstr>Project 1: Predict Boston House Prices</vt:lpstr>
      <vt:lpstr>Perceptron</vt:lpstr>
      <vt:lpstr>Perceptron</vt:lpstr>
      <vt:lpstr>Perceptron</vt:lpstr>
      <vt:lpstr>Main Issue with Perceptrons</vt:lpstr>
      <vt:lpstr>Multi-Layer Perceptrons</vt:lpstr>
      <vt:lpstr>Activation Functions</vt:lpstr>
      <vt:lpstr>Activation Functions</vt:lpstr>
      <vt:lpstr>Dropout - cheap regularization for ANN</vt:lpstr>
      <vt:lpstr>MLP Generalization</vt:lpstr>
      <vt:lpstr>MLP Theorem</vt:lpstr>
      <vt:lpstr>Project 1: Softmax Layer</vt:lpstr>
      <vt:lpstr>Project 1: One-Hot Encoding</vt:lpstr>
      <vt:lpstr>Project 1: Cross-Entropy Loss</vt:lpstr>
      <vt:lpstr>Optimizing MLPs</vt:lpstr>
      <vt:lpstr>Neural Network Basics</vt:lpstr>
      <vt:lpstr>Backpropagation Algorithm</vt:lpstr>
      <vt:lpstr>Backpropagation Algorithm</vt:lpstr>
      <vt:lpstr>Backpropagation Algorithm</vt:lpstr>
      <vt:lpstr>Quick break… </vt:lpstr>
      <vt:lpstr>Deep Learning with ConvNets</vt:lpstr>
      <vt:lpstr>Supervised Learning</vt:lpstr>
      <vt:lpstr>Deep Learning for Image Processing</vt:lpstr>
      <vt:lpstr>MNIST</vt:lpstr>
      <vt:lpstr>Project 2 - MNIST</vt:lpstr>
      <vt:lpstr>Convolution</vt:lpstr>
      <vt:lpstr>Convolution</vt:lpstr>
      <vt:lpstr>Convolution – The intuition</vt:lpstr>
      <vt:lpstr>Convolution – the intuition</vt:lpstr>
      <vt:lpstr>Convolution – the intuition</vt:lpstr>
      <vt:lpstr>Convolution</vt:lpstr>
      <vt:lpstr>Pooling layers in CNN, deep structures</vt:lpstr>
      <vt:lpstr>Basic ingredients of ConvNets</vt:lpstr>
      <vt:lpstr>Early ConvNet: “LeNet-5”</vt:lpstr>
      <vt:lpstr>PowerPoint Presentation</vt:lpstr>
      <vt:lpstr>Natural Language Processing with Neural Networks</vt:lpstr>
      <vt:lpstr>What is Natural Language Processing (NLP)?</vt:lpstr>
      <vt:lpstr>First Attempts</vt:lpstr>
      <vt:lpstr>Big Breakthrough: Word2Vec</vt:lpstr>
      <vt:lpstr>PowerPoint Presentation</vt:lpstr>
      <vt:lpstr>Word Embedding</vt:lpstr>
      <vt:lpstr>Sentiment Analysis</vt:lpstr>
      <vt:lpstr>Project 3: IMDB Sentiment Analysis</vt:lpstr>
      <vt:lpstr>SGD with Momentum</vt:lpstr>
      <vt:lpstr>Problems with SGD</vt:lpstr>
      <vt:lpstr>Saddle Points with SGD</vt:lpstr>
      <vt:lpstr>Exponential Moving Average</vt:lpstr>
      <vt:lpstr>RMSProp </vt:lpstr>
      <vt:lpstr>Quick break…</vt:lpstr>
      <vt:lpstr>Final Thoughts</vt:lpstr>
      <vt:lpstr>Hyper-parameter Tuning</vt:lpstr>
      <vt:lpstr>Hyper-parameter Priority</vt:lpstr>
      <vt:lpstr>Hyper-parameter Search</vt:lpstr>
      <vt:lpstr>Additional Resources</vt:lpstr>
      <vt:lpstr>Additional Resources</vt:lpstr>
      <vt:lpstr>Key Takeaways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and Deep Learning</dc:title>
  <dc:subject/>
  <dc:creator>Blanks, Zachary D.</dc:creator>
  <cp:keywords/>
  <dc:description/>
  <cp:lastModifiedBy>Blanks, Zachary D.</cp:lastModifiedBy>
  <cp:revision>365</cp:revision>
  <cp:lastPrinted>1601-01-01T00:00:00Z</cp:lastPrinted>
  <dcterms:created xsi:type="dcterms:W3CDTF">1601-01-01T00:00:00Z</dcterms:created>
  <dcterms:modified xsi:type="dcterms:W3CDTF">2019-01-11T17:19:14Z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TC102037841033</vt:lpwstr>
  </property>
</Properties>
</file>